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2.xml" ContentType="application/vnd.openxmlformats-officedocument.presentationml.comments+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Average" panose="020B0604020202020204" charset="0"/>
      <p:regular r:id="rId21"/>
    </p:embeddedFont>
    <p:embeddedFont>
      <p:font typeface="Lato" panose="020F0502020204030203" pitchFamily="34" charset="0"/>
      <p:regular r:id="rId22"/>
      <p:bold r:id="rId23"/>
      <p:italic r:id="rId24"/>
      <p:boldItalic r:id="rId25"/>
    </p:embeddedFont>
    <p:embeddedFont>
      <p:font typeface="Montserrat" panose="00000500000000000000" pitchFamily="2" charset="0"/>
      <p:regular r:id="rId26"/>
      <p:bold r:id="rId27"/>
      <p:italic r:id="rId28"/>
      <p:boldItalic r:id="rId29"/>
    </p:embeddedFont>
    <p:embeddedFont>
      <p:font typeface="Roboto" panose="02000000000000000000" pitchFamily="2" charset="0"/>
      <p:regular r:id="rId30"/>
      <p:bold r:id="rId31"/>
      <p:italic r:id="rId32"/>
      <p:boldItalic r:id="rId33"/>
    </p:embeddedFont>
    <p:embeddedFont>
      <p:font typeface="Roboto Mono" panose="00000009000000000000" pitchFamily="49"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sh Stoneking" initials="" lastIdx="2" clrIdx="0"/>
  <p:cmAuthor id="1" name="Ishaan Shete"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0B4DBC-3035-4091-ABBB-12C9DEF3DCDB}" v="25" dt="2025-01-03T10:36:05.4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420" y="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presProps" Target="presProps.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haan B Shete" userId="0e60d3a1-ca6a-4e58-ab7f-6ced12306aa0" providerId="ADAL" clId="{920B4DBC-3035-4091-ABBB-12C9DEF3DCDB}"/>
    <pc:docChg chg="undo custSel modSld">
      <pc:chgData name="Ishaan B Shete" userId="0e60d3a1-ca6a-4e58-ab7f-6ced12306aa0" providerId="ADAL" clId="{920B4DBC-3035-4091-ABBB-12C9DEF3DCDB}" dt="2025-01-03T10:38:33.535" v="64" actId="1076"/>
      <pc:docMkLst>
        <pc:docMk/>
      </pc:docMkLst>
      <pc:sldChg chg="modSp mod setBg modNotes">
        <pc:chgData name="Ishaan B Shete" userId="0e60d3a1-ca6a-4e58-ab7f-6ced12306aa0" providerId="ADAL" clId="{920B4DBC-3035-4091-ABBB-12C9DEF3DCDB}" dt="2025-01-03T10:38:33.535" v="64" actId="1076"/>
        <pc:sldMkLst>
          <pc:docMk/>
          <pc:sldMk cId="0" sldId="256"/>
        </pc:sldMkLst>
        <pc:spChg chg="mod">
          <ac:chgData name="Ishaan B Shete" userId="0e60d3a1-ca6a-4e58-ab7f-6ced12306aa0" providerId="ADAL" clId="{920B4DBC-3035-4091-ABBB-12C9DEF3DCDB}" dt="2025-01-03T10:38:21.188" v="61" actId="1076"/>
          <ac:spMkLst>
            <pc:docMk/>
            <pc:sldMk cId="0" sldId="256"/>
            <ac:spMk id="227" creationId="{00000000-0000-0000-0000-000000000000}"/>
          </ac:spMkLst>
        </pc:spChg>
        <pc:spChg chg="mod">
          <ac:chgData name="Ishaan B Shete" userId="0e60d3a1-ca6a-4e58-ab7f-6ced12306aa0" providerId="ADAL" clId="{920B4DBC-3035-4091-ABBB-12C9DEF3DCDB}" dt="2025-01-03T10:38:33.535" v="64" actId="1076"/>
          <ac:spMkLst>
            <pc:docMk/>
            <pc:sldMk cId="0" sldId="256"/>
            <ac:spMk id="228"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0" dt="2024-12-04T23:26:24.311" idx="1">
    <p:pos x="6000" y="0"/>
    <p:text>possible design principles to talk about: Single Responsibility principle, open / closed , separation on concerns</p:text>
  </p:cm>
  <p:cm authorId="1" dt="2024-12-04T23:26:24.311" idx="1">
    <p:pos x="6000" y="0"/>
    <p:text>Generality: Object level reusing of code from libraries, such as string class, time, date. Component level reusing for APIs (instagram, calendar, and more).</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4-12-04T05:24:35.999" idx="2">
    <p:pos x="6000" y="0"/>
    <p:text>this slide could be used for our design of the app</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Josh will introduce the project and group members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1ee9142bd6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1ee9142bd6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1ee9142bd6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1ee9142bd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1ee9142bd6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1ee9142bd6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1ee9142bd6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1ee9142bd6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Highlight &amp; pop out few example interfaces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1ee9142bd6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1ee9142bd6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1ee9142bd6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31ee9142bd6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31ee9142bd6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31ee9142bd6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f87997393_0_1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f8799739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Could show phone UI</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deployment, we could say how we are going to use horizontal/vertical deployment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Josh will break down the introduction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Josh can do users and expected audience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1ee9142bd6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1ee9142bd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1ee9142bd6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1ee9142bd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1ee9142bd6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1ee9142bd6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f87997393_0_10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342327_edtied.jpg"/>
          <p:cNvPicPr preferRelativeResize="0"/>
          <p:nvPr/>
        </p:nvPicPr>
        <p:blipFill rotWithShape="1">
          <a:blip r:embed="rId2">
            <a:alphaModFix amt="31000"/>
          </a:blip>
          <a:srcRect l="14009" t="35833" r="43289" b="11297"/>
          <a:stretch/>
        </p:blipFill>
        <p:spPr>
          <a:xfrm rot="10800000">
            <a:off x="6976800" y="-25"/>
            <a:ext cx="2167200" cy="2012700"/>
          </a:xfrm>
          <a:prstGeom prst="rtTriangle">
            <a:avLst/>
          </a:prstGeom>
          <a:noFill/>
          <a:ln>
            <a:noFill/>
          </a:ln>
        </p:spPr>
      </p:pic>
      <p:sp>
        <p:nvSpPr>
          <p:cNvPr id="11" name="Google Shape;11;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2" name="Google Shape;12;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4" name="Google Shape;14;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4"/>
        <p:cNvGrpSpPr/>
        <p:nvPr/>
      </p:nvGrpSpPr>
      <p:grpSpPr>
        <a:xfrm>
          <a:off x="0" y="0"/>
          <a:ext cx="0" cy="0"/>
          <a:chOff x="0" y="0"/>
          <a:chExt cx="0" cy="0"/>
        </a:xfrm>
      </p:grpSpPr>
      <p:sp>
        <p:nvSpPr>
          <p:cNvPr id="135" name="Google Shape;135;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11"/>
          <p:cNvGrpSpPr/>
          <p:nvPr/>
        </p:nvGrpSpPr>
        <p:grpSpPr>
          <a:xfrm>
            <a:off x="4406400" y="0"/>
            <a:ext cx="4737600" cy="5143500"/>
            <a:chOff x="4406400" y="0"/>
            <a:chExt cx="4737600" cy="5143500"/>
          </a:xfrm>
        </p:grpSpPr>
        <p:sp>
          <p:nvSpPr>
            <p:cNvPr id="140" name="Google Shape;140;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9" name="Google Shape;1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0"/>
        <p:cNvGrpSpPr/>
        <p:nvPr/>
      </p:nvGrpSpPr>
      <p:grpSpPr>
        <a:xfrm>
          <a:off x="0" y="0"/>
          <a:ext cx="0" cy="0"/>
          <a:chOff x="0" y="0"/>
          <a:chExt cx="0" cy="0"/>
        </a:xfrm>
      </p:grpSpPr>
      <p:sp>
        <p:nvSpPr>
          <p:cNvPr id="161" name="Google Shape;161;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2"/>
          <p:cNvGrpSpPr/>
          <p:nvPr/>
        </p:nvGrpSpPr>
        <p:grpSpPr>
          <a:xfrm>
            <a:off x="0" y="381001"/>
            <a:ext cx="1037850" cy="1016287"/>
            <a:chOff x="0" y="381001"/>
            <a:chExt cx="1037850" cy="1016287"/>
          </a:xfrm>
        </p:grpSpPr>
        <p:sp>
          <p:nvSpPr>
            <p:cNvPr id="166" name="Google Shape;166;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69" name="Google Shape;169;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0" name="Google Shape;170;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1" name="Google Shape;17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2"/>
        <p:cNvGrpSpPr/>
        <p:nvPr/>
      </p:nvGrpSpPr>
      <p:grpSpPr>
        <a:xfrm>
          <a:off x="0" y="0"/>
          <a:ext cx="0" cy="0"/>
          <a:chOff x="0" y="0"/>
          <a:chExt cx="0" cy="0"/>
        </a:xfrm>
      </p:grpSpPr>
      <p:grpSp>
        <p:nvGrpSpPr>
          <p:cNvPr id="173" name="Google Shape;173;p13"/>
          <p:cNvGrpSpPr/>
          <p:nvPr/>
        </p:nvGrpSpPr>
        <p:grpSpPr>
          <a:xfrm>
            <a:off x="0" y="4128572"/>
            <a:ext cx="698925" cy="684657"/>
            <a:chOff x="0" y="3785672"/>
            <a:chExt cx="698925" cy="684657"/>
          </a:xfrm>
        </p:grpSpPr>
        <p:sp>
          <p:nvSpPr>
            <p:cNvPr id="174" name="Google Shape;174;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7" name="Google Shape;17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8" name="Google Shape;178;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2"/>
        <p:cNvGrpSpPr/>
        <p:nvPr/>
      </p:nvGrpSpPr>
      <p:grpSpPr>
        <a:xfrm>
          <a:off x="0" y="0"/>
          <a:ext cx="0" cy="0"/>
          <a:chOff x="0" y="0"/>
          <a:chExt cx="0" cy="0"/>
        </a:xfrm>
      </p:grpSpPr>
      <p:grpSp>
        <p:nvGrpSpPr>
          <p:cNvPr id="183" name="Google Shape;183;p14"/>
          <p:cNvGrpSpPr/>
          <p:nvPr/>
        </p:nvGrpSpPr>
        <p:grpSpPr>
          <a:xfrm>
            <a:off x="4406400" y="0"/>
            <a:ext cx="4737600" cy="5143065"/>
            <a:chOff x="4406400" y="0"/>
            <a:chExt cx="4737600" cy="5143065"/>
          </a:xfrm>
        </p:grpSpPr>
        <p:sp>
          <p:nvSpPr>
            <p:cNvPr id="184" name="Google Shape;184;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3" name="Google Shape;203;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4" name="Google Shape;20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5" name="Google Shape;205;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9"/>
        <p:cNvGrpSpPr/>
        <p:nvPr/>
      </p:nvGrpSpPr>
      <p:grpSpPr>
        <a:xfrm>
          <a:off x="0" y="0"/>
          <a:ext cx="0" cy="0"/>
          <a:chOff x="0" y="0"/>
          <a:chExt cx="0" cy="0"/>
        </a:xfrm>
      </p:grpSpPr>
      <p:sp>
        <p:nvSpPr>
          <p:cNvPr id="210" name="Google Shape;21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1"/>
        <p:cNvGrpSpPr/>
        <p:nvPr/>
      </p:nvGrpSpPr>
      <p:grpSpPr>
        <a:xfrm>
          <a:off x="0" y="0"/>
          <a:ext cx="0" cy="0"/>
          <a:chOff x="0" y="0"/>
          <a:chExt cx="0" cy="0"/>
        </a:xfrm>
      </p:grpSpPr>
      <p:pic>
        <p:nvPicPr>
          <p:cNvPr id="212" name="Google Shape;212;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3" name="Google Shape;213;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4" name="Google Shape;214;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5" name="Google Shape;215;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6" name="Google Shape;216;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16"/>
          <p:cNvGrpSpPr/>
          <p:nvPr/>
        </p:nvGrpSpPr>
        <p:grpSpPr>
          <a:xfrm>
            <a:off x="0" y="381001"/>
            <a:ext cx="1037850" cy="1016287"/>
            <a:chOff x="0" y="381001"/>
            <a:chExt cx="1037850" cy="1016287"/>
          </a:xfrm>
        </p:grpSpPr>
        <p:sp>
          <p:nvSpPr>
            <p:cNvPr id="221" name="Google Shape;221;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grpSp>
        <p:nvGrpSpPr>
          <p:cNvPr id="17" name="Google Shape;17;p3"/>
          <p:cNvGrpSpPr/>
          <p:nvPr/>
        </p:nvGrpSpPr>
        <p:grpSpPr>
          <a:xfrm>
            <a:off x="4406400" y="0"/>
            <a:ext cx="4737600" cy="5143065"/>
            <a:chOff x="4406400" y="0"/>
            <a:chExt cx="4737600" cy="5143065"/>
          </a:xfrm>
        </p:grpSpPr>
        <p:sp>
          <p:nvSpPr>
            <p:cNvPr id="18" name="Google Shape;18;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8" name="Google Shape;38;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2"/>
        <p:cNvGrpSpPr/>
        <p:nvPr/>
      </p:nvGrpSpPr>
      <p:grpSpPr>
        <a:xfrm>
          <a:off x="0" y="0"/>
          <a:ext cx="0" cy="0"/>
          <a:chOff x="0" y="0"/>
          <a:chExt cx="0" cy="0"/>
        </a:xfrm>
      </p:grpSpPr>
      <p:grpSp>
        <p:nvGrpSpPr>
          <p:cNvPr id="43" name="Google Shape;43;p4"/>
          <p:cNvGrpSpPr/>
          <p:nvPr/>
        </p:nvGrpSpPr>
        <p:grpSpPr>
          <a:xfrm>
            <a:off x="4406400" y="0"/>
            <a:ext cx="4737600" cy="5143065"/>
            <a:chOff x="4406400" y="0"/>
            <a:chExt cx="4737600" cy="5143065"/>
          </a:xfrm>
        </p:grpSpPr>
        <p:sp>
          <p:nvSpPr>
            <p:cNvPr id="44" name="Google Shape;44;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3" name="Google Shape;63;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4"/>
        <p:cNvGrpSpPr/>
        <p:nvPr/>
      </p:nvGrpSpPr>
      <p:grpSpPr>
        <a:xfrm>
          <a:off x="0" y="0"/>
          <a:ext cx="0" cy="0"/>
          <a:chOff x="0" y="0"/>
          <a:chExt cx="0" cy="0"/>
        </a:xfrm>
      </p:grpSpPr>
      <p:sp>
        <p:nvSpPr>
          <p:cNvPr id="65" name="Google Shape;65;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5"/>
          <p:cNvGrpSpPr/>
          <p:nvPr/>
        </p:nvGrpSpPr>
        <p:grpSpPr>
          <a:xfrm>
            <a:off x="0" y="381001"/>
            <a:ext cx="1037850" cy="1016287"/>
            <a:chOff x="0" y="381001"/>
            <a:chExt cx="1037850" cy="1016287"/>
          </a:xfrm>
        </p:grpSpPr>
        <p:sp>
          <p:nvSpPr>
            <p:cNvPr id="70" name="Google Shape;7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3" name="Google Shape;73;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4" name="Google Shape;7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5"/>
        <p:cNvGrpSpPr/>
        <p:nvPr/>
      </p:nvGrpSpPr>
      <p:grpSpPr>
        <a:xfrm>
          <a:off x="0" y="0"/>
          <a:ext cx="0" cy="0"/>
          <a:chOff x="0" y="0"/>
          <a:chExt cx="0" cy="0"/>
        </a:xfrm>
      </p:grpSpPr>
      <p:sp>
        <p:nvSpPr>
          <p:cNvPr id="76" name="Google Shape;76;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7" name="Google Shape;77;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79" name="Google Shape;79;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6"/>
          <p:cNvGrpSpPr/>
          <p:nvPr/>
        </p:nvGrpSpPr>
        <p:grpSpPr>
          <a:xfrm>
            <a:off x="0" y="381001"/>
            <a:ext cx="1037850" cy="1016287"/>
            <a:chOff x="0" y="381001"/>
            <a:chExt cx="1037850" cy="1016287"/>
          </a:xfrm>
        </p:grpSpPr>
        <p:sp>
          <p:nvSpPr>
            <p:cNvPr id="84" name="Google Shape;84;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86;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7" name="Google Shape;8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8"/>
        <p:cNvGrpSpPr/>
        <p:nvPr/>
      </p:nvGrpSpPr>
      <p:grpSpPr>
        <a:xfrm>
          <a:off x="0" y="0"/>
          <a:ext cx="0" cy="0"/>
          <a:chOff x="0" y="0"/>
          <a:chExt cx="0" cy="0"/>
        </a:xfrm>
      </p:grpSpPr>
      <p:sp>
        <p:nvSpPr>
          <p:cNvPr id="89" name="Google Shape;89;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0" name="Google Shape;90;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95;p7"/>
          <p:cNvGrpSpPr/>
          <p:nvPr/>
        </p:nvGrpSpPr>
        <p:grpSpPr>
          <a:xfrm>
            <a:off x="0" y="381001"/>
            <a:ext cx="1037850" cy="1016287"/>
            <a:chOff x="0" y="381001"/>
            <a:chExt cx="1037850" cy="1016287"/>
          </a:xfrm>
        </p:grpSpPr>
        <p:sp>
          <p:nvSpPr>
            <p:cNvPr id="96" name="Google Shape;96;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99" name="Google Shape;99;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0" name="Google Shape;100;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1"/>
        <p:cNvGrpSpPr/>
        <p:nvPr/>
      </p:nvGrpSpPr>
      <p:grpSpPr>
        <a:xfrm>
          <a:off x="0" y="0"/>
          <a:ext cx="0" cy="0"/>
          <a:chOff x="0" y="0"/>
          <a:chExt cx="0" cy="0"/>
        </a:xfrm>
      </p:grpSpPr>
      <p:sp>
        <p:nvSpPr>
          <p:cNvPr id="102" name="Google Shape;102;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8"/>
          <p:cNvGrpSpPr/>
          <p:nvPr/>
        </p:nvGrpSpPr>
        <p:grpSpPr>
          <a:xfrm>
            <a:off x="0" y="381001"/>
            <a:ext cx="1037850" cy="1016287"/>
            <a:chOff x="0" y="381001"/>
            <a:chExt cx="1037850" cy="1016287"/>
          </a:xfrm>
        </p:grpSpPr>
        <p:sp>
          <p:nvSpPr>
            <p:cNvPr id="107" name="Google Shape;107;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0" name="Google Shape;110;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3"/>
        <p:cNvGrpSpPr/>
        <p:nvPr/>
      </p:nvGrpSpPr>
      <p:grpSpPr>
        <a:xfrm>
          <a:off x="0" y="0"/>
          <a:ext cx="0" cy="0"/>
          <a:chOff x="0" y="0"/>
          <a:chExt cx="0" cy="0"/>
        </a:xfrm>
      </p:grpSpPr>
      <p:sp>
        <p:nvSpPr>
          <p:cNvPr id="114" name="Google Shape;114;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9"/>
          <p:cNvGrpSpPr/>
          <p:nvPr/>
        </p:nvGrpSpPr>
        <p:grpSpPr>
          <a:xfrm>
            <a:off x="0" y="381001"/>
            <a:ext cx="1037850" cy="1016287"/>
            <a:chOff x="0" y="381001"/>
            <a:chExt cx="1037850" cy="1016287"/>
          </a:xfrm>
        </p:grpSpPr>
        <p:sp>
          <p:nvSpPr>
            <p:cNvPr id="119" name="Google Shape;119;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2" name="Google Shape;12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3"/>
        <p:cNvGrpSpPr/>
        <p:nvPr/>
      </p:nvGrpSpPr>
      <p:grpSpPr>
        <a:xfrm>
          <a:off x="0" y="0"/>
          <a:ext cx="0" cy="0"/>
          <a:chOff x="0" y="0"/>
          <a:chExt cx="0" cy="0"/>
        </a:xfrm>
      </p:grpSpPr>
      <p:sp>
        <p:nvSpPr>
          <p:cNvPr id="124" name="Google Shape;124;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0"/>
          <p:cNvGrpSpPr/>
          <p:nvPr/>
        </p:nvGrpSpPr>
        <p:grpSpPr>
          <a:xfrm>
            <a:off x="0" y="381001"/>
            <a:ext cx="1037850" cy="1016287"/>
            <a:chOff x="0" y="381001"/>
            <a:chExt cx="1037850" cy="1016287"/>
          </a:xfrm>
        </p:grpSpPr>
        <p:sp>
          <p:nvSpPr>
            <p:cNvPr id="129" name="Google Shape;129;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2" name="Google Shape;132;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3" name="Google Shape;13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comments" Target="../comments/commen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6.jp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Shape 226"/>
        <p:cNvGrpSpPr/>
        <p:nvPr/>
      </p:nvGrpSpPr>
      <p:grpSpPr>
        <a:xfrm>
          <a:off x="0" y="0"/>
          <a:ext cx="0" cy="0"/>
          <a:chOff x="0" y="0"/>
          <a:chExt cx="0" cy="0"/>
        </a:xfrm>
      </p:grpSpPr>
      <p:sp>
        <p:nvSpPr>
          <p:cNvPr id="227" name="Google Shape;227;p17"/>
          <p:cNvSpPr txBox="1">
            <a:spLocks noGrp="1"/>
          </p:cNvSpPr>
          <p:nvPr>
            <p:ph type="ctrTitle"/>
          </p:nvPr>
        </p:nvSpPr>
        <p:spPr>
          <a:xfrm>
            <a:off x="0" y="1842515"/>
            <a:ext cx="5943600" cy="1578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dirty="0">
                <a:solidFill>
                  <a:schemeClr val="bg1"/>
                </a:solidFill>
              </a:rPr>
              <a:t>QuickFit: </a:t>
            </a:r>
            <a:br>
              <a:rPr lang="en-GB" dirty="0">
                <a:solidFill>
                  <a:schemeClr val="bg1"/>
                </a:solidFill>
              </a:rPr>
            </a:br>
            <a:r>
              <a:rPr lang="en-GB" dirty="0">
                <a:solidFill>
                  <a:schemeClr val="bg1"/>
                </a:solidFill>
              </a:rPr>
              <a:t>The Micro-Fitness App</a:t>
            </a:r>
            <a:endParaRPr dirty="0">
              <a:solidFill>
                <a:schemeClr val="bg1"/>
              </a:solidFill>
            </a:endParaRPr>
          </a:p>
        </p:txBody>
      </p:sp>
      <p:sp>
        <p:nvSpPr>
          <p:cNvPr id="228" name="Google Shape;228;p17"/>
          <p:cNvSpPr txBox="1">
            <a:spLocks noGrp="1"/>
          </p:cNvSpPr>
          <p:nvPr>
            <p:ph type="subTitle" idx="1"/>
          </p:nvPr>
        </p:nvSpPr>
        <p:spPr>
          <a:xfrm>
            <a:off x="0" y="3168365"/>
            <a:ext cx="2662771"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dirty="0">
                <a:solidFill>
                  <a:schemeClr val="bg1"/>
                </a:solidFill>
              </a:rPr>
              <a:t>By: Josh, Abdullah, Robert, Ishaan</a:t>
            </a:r>
            <a:endParaRPr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a:t>Incremental Cycles</a:t>
            </a:r>
            <a:endParaRPr sz="3000"/>
          </a:p>
        </p:txBody>
      </p:sp>
      <p:grpSp>
        <p:nvGrpSpPr>
          <p:cNvPr id="351" name="Google Shape;351;p26"/>
          <p:cNvGrpSpPr/>
          <p:nvPr/>
        </p:nvGrpSpPr>
        <p:grpSpPr>
          <a:xfrm>
            <a:off x="830965" y="1288914"/>
            <a:ext cx="2506168" cy="2565675"/>
            <a:chOff x="767012" y="1526927"/>
            <a:chExt cx="2972210" cy="2970907"/>
          </a:xfrm>
        </p:grpSpPr>
        <p:sp>
          <p:nvSpPr>
            <p:cNvPr id="352" name="Google Shape;352;p26"/>
            <p:cNvSpPr/>
            <p:nvPr/>
          </p:nvSpPr>
          <p:spPr>
            <a:xfrm>
              <a:off x="859898" y="1617958"/>
              <a:ext cx="2787300" cy="2787300"/>
            </a:xfrm>
            <a:prstGeom prst="pie">
              <a:avLst>
                <a:gd name="adj1" fmla="val 10795717"/>
                <a:gd name="adj2" fmla="val 16201261"/>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rot="5400000">
              <a:off x="859885" y="1617958"/>
              <a:ext cx="2787300" cy="2787300"/>
            </a:xfrm>
            <a:prstGeom prst="pie">
              <a:avLst>
                <a:gd name="adj1" fmla="val 10795717"/>
                <a:gd name="adj2" fmla="val 16201261"/>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6"/>
            <p:cNvSpPr/>
            <p:nvPr/>
          </p:nvSpPr>
          <p:spPr>
            <a:xfrm rot="10800000">
              <a:off x="859885" y="1617943"/>
              <a:ext cx="2787300" cy="2787300"/>
            </a:xfrm>
            <a:prstGeom prst="pie">
              <a:avLst>
                <a:gd name="adj1" fmla="val 10795717"/>
                <a:gd name="adj2" fmla="val 16201261"/>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6"/>
            <p:cNvSpPr/>
            <p:nvPr/>
          </p:nvSpPr>
          <p:spPr>
            <a:xfrm rot="-5400000">
              <a:off x="859898" y="1617943"/>
              <a:ext cx="2787300" cy="2787300"/>
            </a:xfrm>
            <a:prstGeom prst="pie">
              <a:avLst>
                <a:gd name="adj1" fmla="val 10795717"/>
                <a:gd name="adj2" fmla="val 16201261"/>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6"/>
            <p:cNvGrpSpPr/>
            <p:nvPr/>
          </p:nvGrpSpPr>
          <p:grpSpPr>
            <a:xfrm>
              <a:off x="767012" y="2658033"/>
              <a:ext cx="737729" cy="737729"/>
              <a:chOff x="2920647" y="2157958"/>
              <a:chExt cx="827700" cy="827700"/>
            </a:xfrm>
          </p:grpSpPr>
          <p:sp>
            <p:nvSpPr>
              <p:cNvPr id="357" name="Google Shape;357;p26"/>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rot="248723">
                <a:off x="3023158" y="2234335"/>
                <a:ext cx="655715" cy="655993"/>
              </a:xfrm>
              <a:prstGeom prst="chord">
                <a:avLst>
                  <a:gd name="adj1" fmla="val 2500565"/>
                  <a:gd name="adj2" fmla="val 1811979"/>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6"/>
            <p:cNvSpPr txBox="1"/>
            <p:nvPr/>
          </p:nvSpPr>
          <p:spPr>
            <a:xfrm>
              <a:off x="887519" y="2840032"/>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grpSp>
          <p:nvGrpSpPr>
            <p:cNvPr id="360" name="Google Shape;360;p26"/>
            <p:cNvGrpSpPr/>
            <p:nvPr/>
          </p:nvGrpSpPr>
          <p:grpSpPr>
            <a:xfrm rot="-5400000">
              <a:off x="1913663" y="3760104"/>
              <a:ext cx="737729" cy="737729"/>
              <a:chOff x="2920647" y="2157958"/>
              <a:chExt cx="827700" cy="827700"/>
            </a:xfrm>
          </p:grpSpPr>
          <p:sp>
            <p:nvSpPr>
              <p:cNvPr id="361" name="Google Shape;361;p26"/>
              <p:cNvSpPr/>
              <p:nvPr/>
            </p:nvSpPr>
            <p:spPr>
              <a:xfrm rot="2368348">
                <a:off x="3040494" y="2277805"/>
                <a:ext cx="588007" cy="588007"/>
              </a:xfrm>
              <a:prstGeom prst="pie">
                <a:avLst>
                  <a:gd name="adj1" fmla="val 18953478"/>
                  <a:gd name="adj2" fmla="val 8381030"/>
                </a:avLst>
              </a:prstGeom>
              <a:solidFill>
                <a:srgbClr val="2196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rot="248723">
                <a:off x="3023158" y="2234335"/>
                <a:ext cx="655715" cy="655993"/>
              </a:xfrm>
              <a:prstGeom prst="chord">
                <a:avLst>
                  <a:gd name="adj1" fmla="val 2500565"/>
                  <a:gd name="adj2" fmla="val 1811979"/>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26"/>
            <p:cNvSpPr txBox="1"/>
            <p:nvPr/>
          </p:nvSpPr>
          <p:spPr>
            <a:xfrm>
              <a:off x="2008756" y="3928123"/>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grpSp>
          <p:nvGrpSpPr>
            <p:cNvPr id="364" name="Google Shape;364;p26"/>
            <p:cNvGrpSpPr/>
            <p:nvPr/>
          </p:nvGrpSpPr>
          <p:grpSpPr>
            <a:xfrm>
              <a:off x="3001418" y="2657830"/>
              <a:ext cx="737804" cy="737804"/>
              <a:chOff x="5428888" y="2158023"/>
              <a:chExt cx="828900" cy="828900"/>
            </a:xfrm>
          </p:grpSpPr>
          <p:sp>
            <p:nvSpPr>
              <p:cNvPr id="365" name="Google Shape;365;p26"/>
              <p:cNvSpPr/>
              <p:nvPr/>
            </p:nvSpPr>
            <p:spPr>
              <a:xfrm rot="-8431175">
                <a:off x="5548912" y="2278047"/>
                <a:ext cx="588851" cy="588851"/>
              </a:xfrm>
              <a:prstGeom prst="pie">
                <a:avLst>
                  <a:gd name="adj1" fmla="val 19686997"/>
                  <a:gd name="adj2" fmla="val 7771013"/>
                </a:avLst>
              </a:prstGeom>
              <a:solidFill>
                <a:srgbClr val="1976D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p:nvPr/>
            </p:nvSpPr>
            <p:spPr>
              <a:xfrm rot="-10551618">
                <a:off x="5498383" y="2253584"/>
                <a:ext cx="656613" cy="656891"/>
              </a:xfrm>
              <a:prstGeom prst="chord">
                <a:avLst>
                  <a:gd name="adj1" fmla="val 2500565"/>
                  <a:gd name="adj2" fmla="val 1811979"/>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367;p26"/>
            <p:cNvSpPr txBox="1"/>
            <p:nvPr/>
          </p:nvSpPr>
          <p:spPr>
            <a:xfrm>
              <a:off x="3092408" y="2840032"/>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nvGrpSpPr>
            <p:cNvPr id="368" name="Google Shape;368;p26"/>
            <p:cNvGrpSpPr/>
            <p:nvPr/>
          </p:nvGrpSpPr>
          <p:grpSpPr>
            <a:xfrm rot="5400000">
              <a:off x="1881695" y="1526927"/>
              <a:ext cx="737729" cy="737729"/>
              <a:chOff x="2920647" y="2157958"/>
              <a:chExt cx="827700" cy="827700"/>
            </a:xfrm>
          </p:grpSpPr>
          <p:sp>
            <p:nvSpPr>
              <p:cNvPr id="369" name="Google Shape;369;p26"/>
              <p:cNvSpPr/>
              <p:nvPr/>
            </p:nvSpPr>
            <p:spPr>
              <a:xfrm rot="2368348">
                <a:off x="3040494" y="2277805"/>
                <a:ext cx="588007" cy="588007"/>
              </a:xfrm>
              <a:prstGeom prst="pie">
                <a:avLst>
                  <a:gd name="adj1" fmla="val 18953478"/>
                  <a:gd name="adj2" fmla="val 8381030"/>
                </a:avLst>
              </a:prstGeom>
              <a:solidFill>
                <a:srgbClr val="0D47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rot="248723">
                <a:off x="3023158" y="2234335"/>
                <a:ext cx="655715" cy="655993"/>
              </a:xfrm>
              <a:prstGeom prst="chord">
                <a:avLst>
                  <a:gd name="adj1" fmla="val 2500565"/>
                  <a:gd name="adj2" fmla="val 1811979"/>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26"/>
            <p:cNvSpPr txBox="1"/>
            <p:nvPr/>
          </p:nvSpPr>
          <p:spPr>
            <a:xfrm>
              <a:off x="2008756" y="172226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372" name="Google Shape;372;p26"/>
            <p:cNvSpPr/>
            <p:nvPr/>
          </p:nvSpPr>
          <p:spPr>
            <a:xfrm>
              <a:off x="1442039" y="2200088"/>
              <a:ext cx="1623000" cy="1623000"/>
            </a:xfrm>
            <a:prstGeom prst="ellipse">
              <a:avLst/>
            </a:prstGeom>
            <a:solidFill>
              <a:srgbClr val="1B212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Introduce essential features</a:t>
              </a:r>
              <a:endParaRPr>
                <a:solidFill>
                  <a:schemeClr val="lt1"/>
                </a:solidFill>
              </a:endParaRPr>
            </a:p>
          </p:txBody>
        </p:sp>
      </p:grpSp>
      <p:grpSp>
        <p:nvGrpSpPr>
          <p:cNvPr id="373" name="Google Shape;373;p26"/>
          <p:cNvGrpSpPr/>
          <p:nvPr/>
        </p:nvGrpSpPr>
        <p:grpSpPr>
          <a:xfrm>
            <a:off x="3533538" y="1307850"/>
            <a:ext cx="2566801" cy="2565675"/>
            <a:chOff x="767012" y="1526927"/>
            <a:chExt cx="2972210" cy="2970907"/>
          </a:xfrm>
        </p:grpSpPr>
        <p:sp>
          <p:nvSpPr>
            <p:cNvPr id="374" name="Google Shape;374;p26"/>
            <p:cNvSpPr/>
            <p:nvPr/>
          </p:nvSpPr>
          <p:spPr>
            <a:xfrm>
              <a:off x="859898" y="1617958"/>
              <a:ext cx="2787300" cy="2787300"/>
            </a:xfrm>
            <a:prstGeom prst="pie">
              <a:avLst>
                <a:gd name="adj1" fmla="val 10795717"/>
                <a:gd name="adj2" fmla="val 16201261"/>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p:nvPr/>
          </p:nvSpPr>
          <p:spPr>
            <a:xfrm rot="5400000">
              <a:off x="859885" y="1617958"/>
              <a:ext cx="2787300" cy="2787300"/>
            </a:xfrm>
            <a:prstGeom prst="pie">
              <a:avLst>
                <a:gd name="adj1" fmla="val 10795717"/>
                <a:gd name="adj2" fmla="val 16201261"/>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rot="10800000">
              <a:off x="859885" y="1617943"/>
              <a:ext cx="2787300" cy="2787300"/>
            </a:xfrm>
            <a:prstGeom prst="pie">
              <a:avLst>
                <a:gd name="adj1" fmla="val 10795717"/>
                <a:gd name="adj2" fmla="val 16201261"/>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6"/>
            <p:cNvSpPr/>
            <p:nvPr/>
          </p:nvSpPr>
          <p:spPr>
            <a:xfrm rot="-5400000">
              <a:off x="859898" y="1617943"/>
              <a:ext cx="2787300" cy="2787300"/>
            </a:xfrm>
            <a:prstGeom prst="pie">
              <a:avLst>
                <a:gd name="adj1" fmla="val 10795717"/>
                <a:gd name="adj2" fmla="val 16201261"/>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26"/>
            <p:cNvGrpSpPr/>
            <p:nvPr/>
          </p:nvGrpSpPr>
          <p:grpSpPr>
            <a:xfrm>
              <a:off x="767012" y="2658033"/>
              <a:ext cx="737729" cy="737729"/>
              <a:chOff x="2920647" y="2157958"/>
              <a:chExt cx="827700" cy="827700"/>
            </a:xfrm>
          </p:grpSpPr>
          <p:sp>
            <p:nvSpPr>
              <p:cNvPr id="379" name="Google Shape;379;p26"/>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6"/>
              <p:cNvSpPr/>
              <p:nvPr/>
            </p:nvSpPr>
            <p:spPr>
              <a:xfrm rot="248723">
                <a:off x="3023158" y="2234335"/>
                <a:ext cx="655715" cy="655993"/>
              </a:xfrm>
              <a:prstGeom prst="chord">
                <a:avLst>
                  <a:gd name="adj1" fmla="val 2500565"/>
                  <a:gd name="adj2" fmla="val 1811979"/>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26"/>
            <p:cNvSpPr txBox="1"/>
            <p:nvPr/>
          </p:nvSpPr>
          <p:spPr>
            <a:xfrm>
              <a:off x="887519" y="2840032"/>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grpSp>
          <p:nvGrpSpPr>
            <p:cNvPr id="382" name="Google Shape;382;p26"/>
            <p:cNvGrpSpPr/>
            <p:nvPr/>
          </p:nvGrpSpPr>
          <p:grpSpPr>
            <a:xfrm rot="-5400000">
              <a:off x="1913663" y="3760104"/>
              <a:ext cx="737729" cy="737729"/>
              <a:chOff x="2920647" y="2157958"/>
              <a:chExt cx="827700" cy="827700"/>
            </a:xfrm>
          </p:grpSpPr>
          <p:sp>
            <p:nvSpPr>
              <p:cNvPr id="383" name="Google Shape;383;p26"/>
              <p:cNvSpPr/>
              <p:nvPr/>
            </p:nvSpPr>
            <p:spPr>
              <a:xfrm rot="2368348">
                <a:off x="3040494" y="2277805"/>
                <a:ext cx="588007" cy="588007"/>
              </a:xfrm>
              <a:prstGeom prst="pie">
                <a:avLst>
                  <a:gd name="adj1" fmla="val 18953478"/>
                  <a:gd name="adj2" fmla="val 8381030"/>
                </a:avLst>
              </a:prstGeom>
              <a:solidFill>
                <a:srgbClr val="2196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6"/>
              <p:cNvSpPr/>
              <p:nvPr/>
            </p:nvSpPr>
            <p:spPr>
              <a:xfrm rot="248723">
                <a:off x="3023158" y="2234335"/>
                <a:ext cx="655715" cy="655993"/>
              </a:xfrm>
              <a:prstGeom prst="chord">
                <a:avLst>
                  <a:gd name="adj1" fmla="val 2500565"/>
                  <a:gd name="adj2" fmla="val 1811979"/>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 name="Google Shape;385;p26"/>
            <p:cNvSpPr txBox="1"/>
            <p:nvPr/>
          </p:nvSpPr>
          <p:spPr>
            <a:xfrm>
              <a:off x="2008756" y="3928123"/>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grpSp>
          <p:nvGrpSpPr>
            <p:cNvPr id="386" name="Google Shape;386;p26"/>
            <p:cNvGrpSpPr/>
            <p:nvPr/>
          </p:nvGrpSpPr>
          <p:grpSpPr>
            <a:xfrm>
              <a:off x="3001418" y="2657830"/>
              <a:ext cx="737804" cy="737804"/>
              <a:chOff x="5428888" y="2158023"/>
              <a:chExt cx="828900" cy="828900"/>
            </a:xfrm>
          </p:grpSpPr>
          <p:sp>
            <p:nvSpPr>
              <p:cNvPr id="387" name="Google Shape;387;p26"/>
              <p:cNvSpPr/>
              <p:nvPr/>
            </p:nvSpPr>
            <p:spPr>
              <a:xfrm rot="-8431175">
                <a:off x="5548912" y="2278047"/>
                <a:ext cx="588851" cy="588851"/>
              </a:xfrm>
              <a:prstGeom prst="pie">
                <a:avLst>
                  <a:gd name="adj1" fmla="val 19686997"/>
                  <a:gd name="adj2" fmla="val 7771013"/>
                </a:avLst>
              </a:prstGeom>
              <a:solidFill>
                <a:srgbClr val="1976D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p:nvPr/>
            </p:nvSpPr>
            <p:spPr>
              <a:xfrm rot="-10551618">
                <a:off x="5498383" y="2253584"/>
                <a:ext cx="656613" cy="656891"/>
              </a:xfrm>
              <a:prstGeom prst="chord">
                <a:avLst>
                  <a:gd name="adj1" fmla="val 2500565"/>
                  <a:gd name="adj2" fmla="val 1811979"/>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26"/>
            <p:cNvSpPr txBox="1"/>
            <p:nvPr/>
          </p:nvSpPr>
          <p:spPr>
            <a:xfrm>
              <a:off x="3092408" y="2840032"/>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nvGrpSpPr>
            <p:cNvPr id="390" name="Google Shape;390;p26"/>
            <p:cNvGrpSpPr/>
            <p:nvPr/>
          </p:nvGrpSpPr>
          <p:grpSpPr>
            <a:xfrm rot="5400000">
              <a:off x="1881695" y="1526927"/>
              <a:ext cx="737729" cy="737729"/>
              <a:chOff x="2920647" y="2157958"/>
              <a:chExt cx="827700" cy="827700"/>
            </a:xfrm>
          </p:grpSpPr>
          <p:sp>
            <p:nvSpPr>
              <p:cNvPr id="391" name="Google Shape;391;p26"/>
              <p:cNvSpPr/>
              <p:nvPr/>
            </p:nvSpPr>
            <p:spPr>
              <a:xfrm rot="2368348">
                <a:off x="3040494" y="2277805"/>
                <a:ext cx="588007" cy="588007"/>
              </a:xfrm>
              <a:prstGeom prst="pie">
                <a:avLst>
                  <a:gd name="adj1" fmla="val 18953478"/>
                  <a:gd name="adj2" fmla="val 8381030"/>
                </a:avLst>
              </a:prstGeom>
              <a:solidFill>
                <a:srgbClr val="0D47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6"/>
              <p:cNvSpPr/>
              <p:nvPr/>
            </p:nvSpPr>
            <p:spPr>
              <a:xfrm rot="248723">
                <a:off x="3023158" y="2234335"/>
                <a:ext cx="655715" cy="655993"/>
              </a:xfrm>
              <a:prstGeom prst="chord">
                <a:avLst>
                  <a:gd name="adj1" fmla="val 2500565"/>
                  <a:gd name="adj2" fmla="val 1811979"/>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26"/>
            <p:cNvSpPr txBox="1"/>
            <p:nvPr/>
          </p:nvSpPr>
          <p:spPr>
            <a:xfrm>
              <a:off x="2008756" y="172226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394" name="Google Shape;394;p26"/>
            <p:cNvSpPr/>
            <p:nvPr/>
          </p:nvSpPr>
          <p:spPr>
            <a:xfrm>
              <a:off x="1442039" y="2200088"/>
              <a:ext cx="1623000" cy="1623000"/>
            </a:xfrm>
            <a:prstGeom prst="ellipse">
              <a:avLst/>
            </a:prstGeom>
            <a:solidFill>
              <a:srgbClr val="1B212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Optimize through user feedback</a:t>
              </a:r>
              <a:endParaRPr>
                <a:solidFill>
                  <a:schemeClr val="lt1"/>
                </a:solidFill>
              </a:endParaRPr>
            </a:p>
          </p:txBody>
        </p:sp>
      </p:grpSp>
      <p:grpSp>
        <p:nvGrpSpPr>
          <p:cNvPr id="395" name="Google Shape;395;p26"/>
          <p:cNvGrpSpPr/>
          <p:nvPr/>
        </p:nvGrpSpPr>
        <p:grpSpPr>
          <a:xfrm>
            <a:off x="6375225" y="1288910"/>
            <a:ext cx="2566801" cy="2565675"/>
            <a:chOff x="767012" y="1526927"/>
            <a:chExt cx="2972210" cy="2970907"/>
          </a:xfrm>
        </p:grpSpPr>
        <p:sp>
          <p:nvSpPr>
            <p:cNvPr id="396" name="Google Shape;396;p26"/>
            <p:cNvSpPr/>
            <p:nvPr/>
          </p:nvSpPr>
          <p:spPr>
            <a:xfrm>
              <a:off x="859898" y="1617958"/>
              <a:ext cx="2787300" cy="2787300"/>
            </a:xfrm>
            <a:prstGeom prst="pie">
              <a:avLst>
                <a:gd name="adj1" fmla="val 10795717"/>
                <a:gd name="adj2" fmla="val 16201261"/>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6"/>
            <p:cNvSpPr/>
            <p:nvPr/>
          </p:nvSpPr>
          <p:spPr>
            <a:xfrm rot="5400000">
              <a:off x="859885" y="1617958"/>
              <a:ext cx="2787300" cy="2787300"/>
            </a:xfrm>
            <a:prstGeom prst="pie">
              <a:avLst>
                <a:gd name="adj1" fmla="val 10795717"/>
                <a:gd name="adj2" fmla="val 16201261"/>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6"/>
            <p:cNvSpPr/>
            <p:nvPr/>
          </p:nvSpPr>
          <p:spPr>
            <a:xfrm rot="10800000">
              <a:off x="859885" y="1617943"/>
              <a:ext cx="2787300" cy="2787300"/>
            </a:xfrm>
            <a:prstGeom prst="pie">
              <a:avLst>
                <a:gd name="adj1" fmla="val 10795717"/>
                <a:gd name="adj2" fmla="val 16201261"/>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6"/>
            <p:cNvSpPr/>
            <p:nvPr/>
          </p:nvSpPr>
          <p:spPr>
            <a:xfrm rot="-5400000">
              <a:off x="859898" y="1617943"/>
              <a:ext cx="2787300" cy="2787300"/>
            </a:xfrm>
            <a:prstGeom prst="pie">
              <a:avLst>
                <a:gd name="adj1" fmla="val 10795717"/>
                <a:gd name="adj2" fmla="val 16201261"/>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26"/>
            <p:cNvGrpSpPr/>
            <p:nvPr/>
          </p:nvGrpSpPr>
          <p:grpSpPr>
            <a:xfrm>
              <a:off x="767012" y="2658033"/>
              <a:ext cx="737729" cy="737729"/>
              <a:chOff x="2920647" y="2157958"/>
              <a:chExt cx="827700" cy="827700"/>
            </a:xfrm>
          </p:grpSpPr>
          <p:sp>
            <p:nvSpPr>
              <p:cNvPr id="401" name="Google Shape;401;p26"/>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rot="248723">
                <a:off x="3023158" y="2234335"/>
                <a:ext cx="655715" cy="655993"/>
              </a:xfrm>
              <a:prstGeom prst="chord">
                <a:avLst>
                  <a:gd name="adj1" fmla="val 2500565"/>
                  <a:gd name="adj2" fmla="val 1811979"/>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26"/>
            <p:cNvSpPr txBox="1"/>
            <p:nvPr/>
          </p:nvSpPr>
          <p:spPr>
            <a:xfrm>
              <a:off x="887519" y="2840032"/>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grpSp>
          <p:nvGrpSpPr>
            <p:cNvPr id="404" name="Google Shape;404;p26"/>
            <p:cNvGrpSpPr/>
            <p:nvPr/>
          </p:nvGrpSpPr>
          <p:grpSpPr>
            <a:xfrm rot="-5400000">
              <a:off x="1913663" y="3760104"/>
              <a:ext cx="737729" cy="737729"/>
              <a:chOff x="2920647" y="2157958"/>
              <a:chExt cx="827700" cy="827700"/>
            </a:xfrm>
          </p:grpSpPr>
          <p:sp>
            <p:nvSpPr>
              <p:cNvPr id="405" name="Google Shape;405;p26"/>
              <p:cNvSpPr/>
              <p:nvPr/>
            </p:nvSpPr>
            <p:spPr>
              <a:xfrm rot="2368348">
                <a:off x="3040494" y="2277805"/>
                <a:ext cx="588007" cy="588007"/>
              </a:xfrm>
              <a:prstGeom prst="pie">
                <a:avLst>
                  <a:gd name="adj1" fmla="val 18953478"/>
                  <a:gd name="adj2" fmla="val 8381030"/>
                </a:avLst>
              </a:prstGeom>
              <a:solidFill>
                <a:srgbClr val="2196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6"/>
              <p:cNvSpPr/>
              <p:nvPr/>
            </p:nvSpPr>
            <p:spPr>
              <a:xfrm rot="248723">
                <a:off x="3023158" y="2234335"/>
                <a:ext cx="655715" cy="655993"/>
              </a:xfrm>
              <a:prstGeom prst="chord">
                <a:avLst>
                  <a:gd name="adj1" fmla="val 2500565"/>
                  <a:gd name="adj2" fmla="val 1811979"/>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26"/>
            <p:cNvSpPr txBox="1"/>
            <p:nvPr/>
          </p:nvSpPr>
          <p:spPr>
            <a:xfrm>
              <a:off x="2008756" y="3928123"/>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grpSp>
          <p:nvGrpSpPr>
            <p:cNvPr id="408" name="Google Shape;408;p26"/>
            <p:cNvGrpSpPr/>
            <p:nvPr/>
          </p:nvGrpSpPr>
          <p:grpSpPr>
            <a:xfrm>
              <a:off x="3001418" y="2657830"/>
              <a:ext cx="737804" cy="737804"/>
              <a:chOff x="5428888" y="2158023"/>
              <a:chExt cx="828900" cy="828900"/>
            </a:xfrm>
          </p:grpSpPr>
          <p:sp>
            <p:nvSpPr>
              <p:cNvPr id="409" name="Google Shape;409;p26"/>
              <p:cNvSpPr/>
              <p:nvPr/>
            </p:nvSpPr>
            <p:spPr>
              <a:xfrm rot="-8431175">
                <a:off x="5548912" y="2278047"/>
                <a:ext cx="588851" cy="588851"/>
              </a:xfrm>
              <a:prstGeom prst="pie">
                <a:avLst>
                  <a:gd name="adj1" fmla="val 19686997"/>
                  <a:gd name="adj2" fmla="val 7771013"/>
                </a:avLst>
              </a:prstGeom>
              <a:solidFill>
                <a:srgbClr val="1976D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6"/>
              <p:cNvSpPr/>
              <p:nvPr/>
            </p:nvSpPr>
            <p:spPr>
              <a:xfrm rot="-10551618">
                <a:off x="5498383" y="2253584"/>
                <a:ext cx="656613" cy="656891"/>
              </a:xfrm>
              <a:prstGeom prst="chord">
                <a:avLst>
                  <a:gd name="adj1" fmla="val 2500565"/>
                  <a:gd name="adj2" fmla="val 1811979"/>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6"/>
            <p:cNvSpPr txBox="1"/>
            <p:nvPr/>
          </p:nvSpPr>
          <p:spPr>
            <a:xfrm>
              <a:off x="3092408" y="2840032"/>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nvGrpSpPr>
            <p:cNvPr id="412" name="Google Shape;412;p26"/>
            <p:cNvGrpSpPr/>
            <p:nvPr/>
          </p:nvGrpSpPr>
          <p:grpSpPr>
            <a:xfrm rot="5400000">
              <a:off x="1881695" y="1526927"/>
              <a:ext cx="737729" cy="737729"/>
              <a:chOff x="2920647" y="2157958"/>
              <a:chExt cx="827700" cy="827700"/>
            </a:xfrm>
          </p:grpSpPr>
          <p:sp>
            <p:nvSpPr>
              <p:cNvPr id="413" name="Google Shape;413;p26"/>
              <p:cNvSpPr/>
              <p:nvPr/>
            </p:nvSpPr>
            <p:spPr>
              <a:xfrm rot="2368348">
                <a:off x="3040494" y="2277805"/>
                <a:ext cx="588007" cy="588007"/>
              </a:xfrm>
              <a:prstGeom prst="pie">
                <a:avLst>
                  <a:gd name="adj1" fmla="val 18953478"/>
                  <a:gd name="adj2" fmla="val 8381030"/>
                </a:avLst>
              </a:prstGeom>
              <a:solidFill>
                <a:srgbClr val="0D47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6"/>
              <p:cNvSpPr/>
              <p:nvPr/>
            </p:nvSpPr>
            <p:spPr>
              <a:xfrm rot="248723">
                <a:off x="3023158" y="2234335"/>
                <a:ext cx="655715" cy="655993"/>
              </a:xfrm>
              <a:prstGeom prst="chord">
                <a:avLst>
                  <a:gd name="adj1" fmla="val 2500565"/>
                  <a:gd name="adj2" fmla="val 1811979"/>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26"/>
            <p:cNvSpPr txBox="1"/>
            <p:nvPr/>
          </p:nvSpPr>
          <p:spPr>
            <a:xfrm>
              <a:off x="2008756" y="172226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416" name="Google Shape;416;p26"/>
            <p:cNvSpPr/>
            <p:nvPr/>
          </p:nvSpPr>
          <p:spPr>
            <a:xfrm>
              <a:off x="1442039" y="2200088"/>
              <a:ext cx="1623000" cy="1623000"/>
            </a:xfrm>
            <a:prstGeom prst="ellipse">
              <a:avLst/>
            </a:prstGeom>
            <a:solidFill>
              <a:srgbClr val="1B212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Implement user feedback</a:t>
              </a:r>
              <a:endParaRPr>
                <a:solidFill>
                  <a:schemeClr val="lt1"/>
                </a:solidFill>
              </a:endParaRPr>
            </a:p>
          </p:txBody>
        </p:sp>
      </p:grpSp>
      <p:sp>
        <p:nvSpPr>
          <p:cNvPr id="417" name="Google Shape;417;p26"/>
          <p:cNvSpPr txBox="1"/>
          <p:nvPr/>
        </p:nvSpPr>
        <p:spPr>
          <a:xfrm>
            <a:off x="879100" y="4030475"/>
            <a:ext cx="2409900" cy="684900"/>
          </a:xfrm>
          <a:prstGeom prst="rect">
            <a:avLst/>
          </a:prstGeom>
          <a:noFill/>
          <a:ln>
            <a:noFill/>
          </a:ln>
        </p:spPr>
        <p:txBody>
          <a:bodyPr spcFirstLastPara="1" wrap="square" lIns="90000" tIns="90000" rIns="91425" bIns="91425" anchor="t" anchorCtr="0">
            <a:noAutofit/>
          </a:bodyPr>
          <a:lstStyle/>
          <a:p>
            <a:pPr marL="0" marR="0" lvl="0" indent="0" algn="ctr" rtl="0">
              <a:spcBef>
                <a:spcPts val="0"/>
              </a:spcBef>
              <a:spcAft>
                <a:spcPts val="0"/>
              </a:spcAft>
              <a:buNone/>
            </a:pPr>
            <a:r>
              <a:rPr lang="en-GB" sz="1300">
                <a:solidFill>
                  <a:schemeClr val="lt1"/>
                </a:solidFill>
                <a:latin typeface="Lato"/>
                <a:ea typeface="Lato"/>
                <a:cs typeface="Lato"/>
                <a:sym typeface="Lato"/>
              </a:rPr>
              <a:t>Timer &amp; basic workouts selection for physical workouts</a:t>
            </a:r>
            <a:endParaRPr sz="1300">
              <a:solidFill>
                <a:schemeClr val="lt1"/>
              </a:solidFill>
              <a:latin typeface="Lato"/>
              <a:ea typeface="Lato"/>
              <a:cs typeface="Lato"/>
              <a:sym typeface="Lato"/>
            </a:endParaRPr>
          </a:p>
        </p:txBody>
      </p:sp>
      <p:sp>
        <p:nvSpPr>
          <p:cNvPr id="418" name="Google Shape;418;p26"/>
          <p:cNvSpPr txBox="1"/>
          <p:nvPr/>
        </p:nvSpPr>
        <p:spPr>
          <a:xfrm>
            <a:off x="3612000" y="4030475"/>
            <a:ext cx="2409900" cy="914100"/>
          </a:xfrm>
          <a:prstGeom prst="rect">
            <a:avLst/>
          </a:prstGeom>
          <a:noFill/>
          <a:ln>
            <a:noFill/>
          </a:ln>
        </p:spPr>
        <p:txBody>
          <a:bodyPr spcFirstLastPara="1" wrap="square" lIns="90000" tIns="90000" rIns="91425" bIns="91425" anchor="t" anchorCtr="0">
            <a:noAutofit/>
          </a:bodyPr>
          <a:lstStyle/>
          <a:p>
            <a:pPr marL="0" marR="0" lvl="0" indent="0" algn="l" rtl="0">
              <a:spcBef>
                <a:spcPts val="0"/>
              </a:spcBef>
              <a:spcAft>
                <a:spcPts val="0"/>
              </a:spcAft>
              <a:buNone/>
            </a:pPr>
            <a:r>
              <a:rPr lang="en-GB" sz="1300">
                <a:solidFill>
                  <a:schemeClr val="lt1"/>
                </a:solidFill>
                <a:latin typeface="Lato"/>
                <a:ea typeface="Lato"/>
                <a:cs typeface="Lato"/>
                <a:sym typeface="Lato"/>
              </a:rPr>
              <a:t>Remaining workout categories, user profiles, and API integration (Instagram sharing)</a:t>
            </a:r>
            <a:endParaRPr sz="1300">
              <a:solidFill>
                <a:schemeClr val="lt1"/>
              </a:solidFill>
              <a:latin typeface="Lato"/>
              <a:ea typeface="Lato"/>
              <a:cs typeface="Lato"/>
              <a:sym typeface="Lato"/>
            </a:endParaRPr>
          </a:p>
        </p:txBody>
      </p:sp>
      <p:sp>
        <p:nvSpPr>
          <p:cNvPr id="419" name="Google Shape;419;p26"/>
          <p:cNvSpPr txBox="1"/>
          <p:nvPr/>
        </p:nvSpPr>
        <p:spPr>
          <a:xfrm>
            <a:off x="6375225" y="4030475"/>
            <a:ext cx="2409900" cy="914100"/>
          </a:xfrm>
          <a:prstGeom prst="rect">
            <a:avLst/>
          </a:prstGeom>
          <a:noFill/>
          <a:ln>
            <a:noFill/>
          </a:ln>
        </p:spPr>
        <p:txBody>
          <a:bodyPr spcFirstLastPara="1" wrap="square" lIns="90000" tIns="90000" rIns="91425" bIns="91425" anchor="t" anchorCtr="0">
            <a:noAutofit/>
          </a:bodyPr>
          <a:lstStyle/>
          <a:p>
            <a:pPr marL="0" marR="0" lvl="0" indent="0" algn="ctr" rtl="0">
              <a:spcBef>
                <a:spcPts val="0"/>
              </a:spcBef>
              <a:spcAft>
                <a:spcPts val="0"/>
              </a:spcAft>
              <a:buNone/>
            </a:pPr>
            <a:r>
              <a:rPr lang="en-GB" sz="1300">
                <a:solidFill>
                  <a:schemeClr val="lt1"/>
                </a:solidFill>
                <a:latin typeface="Lato"/>
                <a:ea typeface="Lato"/>
                <a:cs typeface="Lato"/>
                <a:sym typeface="Lato"/>
              </a:rPr>
              <a:t>AI recommendations, analytics, offline mode, friends leaderboards, and more </a:t>
            </a:r>
            <a:endParaRPr sz="1300">
              <a:solidFill>
                <a:schemeClr val="lt1"/>
              </a:solidFill>
              <a:latin typeface="Lato"/>
              <a:ea typeface="Lato"/>
              <a:cs typeface="Lato"/>
              <a:sym typeface="Lato"/>
            </a:endParaRPr>
          </a:p>
        </p:txBody>
      </p:sp>
      <p:sp>
        <p:nvSpPr>
          <p:cNvPr id="420" name="Google Shape;420;p26"/>
          <p:cNvSpPr txBox="1"/>
          <p:nvPr/>
        </p:nvSpPr>
        <p:spPr>
          <a:xfrm>
            <a:off x="1907500" y="986850"/>
            <a:ext cx="320700" cy="3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Lato"/>
                <a:ea typeface="Lato"/>
                <a:cs typeface="Lato"/>
                <a:sym typeface="Lato"/>
              </a:rPr>
              <a:t>1</a:t>
            </a:r>
            <a:endParaRPr sz="1300">
              <a:solidFill>
                <a:schemeClr val="lt1"/>
              </a:solidFill>
              <a:latin typeface="Lato"/>
              <a:ea typeface="Lato"/>
              <a:cs typeface="Lato"/>
              <a:sym typeface="Lato"/>
            </a:endParaRPr>
          </a:p>
        </p:txBody>
      </p:sp>
      <p:sp>
        <p:nvSpPr>
          <p:cNvPr id="421" name="Google Shape;421;p26"/>
          <p:cNvSpPr txBox="1"/>
          <p:nvPr/>
        </p:nvSpPr>
        <p:spPr>
          <a:xfrm>
            <a:off x="4656600" y="1032225"/>
            <a:ext cx="320700" cy="3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Lato"/>
                <a:ea typeface="Lato"/>
                <a:cs typeface="Lato"/>
                <a:sym typeface="Lato"/>
              </a:rPr>
              <a:t>2</a:t>
            </a:r>
            <a:endParaRPr sz="1300">
              <a:solidFill>
                <a:schemeClr val="lt1"/>
              </a:solidFill>
              <a:latin typeface="Lato"/>
              <a:ea typeface="Lato"/>
              <a:cs typeface="Lato"/>
              <a:sym typeface="Lato"/>
            </a:endParaRPr>
          </a:p>
        </p:txBody>
      </p:sp>
      <p:sp>
        <p:nvSpPr>
          <p:cNvPr id="422" name="Google Shape;422;p26"/>
          <p:cNvSpPr txBox="1"/>
          <p:nvPr/>
        </p:nvSpPr>
        <p:spPr>
          <a:xfrm>
            <a:off x="7498275" y="986850"/>
            <a:ext cx="391500" cy="3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Lato"/>
                <a:ea typeface="Lato"/>
                <a:cs typeface="Lato"/>
                <a:sym typeface="Lato"/>
              </a:rPr>
              <a:t>3+</a:t>
            </a:r>
            <a:endParaRPr sz="13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p27"/>
          <p:cNvPicPr preferRelativeResize="0"/>
          <p:nvPr/>
        </p:nvPicPr>
        <p:blipFill>
          <a:blip r:embed="rId3">
            <a:alphaModFix/>
          </a:blip>
          <a:stretch>
            <a:fillRect/>
          </a:stretch>
        </p:blipFill>
        <p:spPr>
          <a:xfrm>
            <a:off x="5642225" y="350200"/>
            <a:ext cx="3361225" cy="4551551"/>
          </a:xfrm>
          <a:prstGeom prst="rect">
            <a:avLst/>
          </a:prstGeom>
          <a:noFill/>
          <a:ln>
            <a:noFill/>
          </a:ln>
        </p:spPr>
      </p:pic>
      <p:sp>
        <p:nvSpPr>
          <p:cNvPr id="428" name="Google Shape;428;p27"/>
          <p:cNvSpPr txBox="1">
            <a:spLocks noGrp="1"/>
          </p:cNvSpPr>
          <p:nvPr>
            <p:ph type="title"/>
          </p:nvPr>
        </p:nvSpPr>
        <p:spPr>
          <a:xfrm>
            <a:off x="1213075" y="350200"/>
            <a:ext cx="6858600" cy="10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Client Server </a:t>
            </a:r>
            <a:endParaRPr sz="3000"/>
          </a:p>
          <a:p>
            <a:pPr marL="0" lvl="0" indent="0" algn="l" rtl="0">
              <a:spcBef>
                <a:spcPts val="0"/>
              </a:spcBef>
              <a:spcAft>
                <a:spcPts val="0"/>
              </a:spcAft>
              <a:buNone/>
            </a:pPr>
            <a:r>
              <a:rPr lang="en-GB" sz="3000"/>
              <a:t>Architecture</a:t>
            </a:r>
            <a:endParaRPr sz="3000"/>
          </a:p>
        </p:txBody>
      </p:sp>
      <p:sp>
        <p:nvSpPr>
          <p:cNvPr id="429" name="Google Shape;429;p27"/>
          <p:cNvSpPr txBox="1">
            <a:spLocks noGrp="1"/>
          </p:cNvSpPr>
          <p:nvPr>
            <p:ph type="body" idx="1"/>
          </p:nvPr>
        </p:nvSpPr>
        <p:spPr>
          <a:xfrm>
            <a:off x="1213075" y="1603275"/>
            <a:ext cx="4011900" cy="29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a:t>QuickFit uses a three-tier client-server architecture, separating the system into Client (Frontend), Application Server (Backend), and Data Server (Databases) to ensure modularity, scalability, extensibility, security and maintainability.</a:t>
            </a:r>
            <a:endParaRPr sz="1400" dirty="0"/>
          </a:p>
          <a:p>
            <a:pPr marL="0" lvl="0" indent="0" algn="l" rtl="0">
              <a:spcBef>
                <a:spcPts val="1600"/>
              </a:spcBef>
              <a:spcAft>
                <a:spcPts val="0"/>
              </a:spcAft>
              <a:buNone/>
            </a:pPr>
            <a:r>
              <a:rPr lang="en-GB" sz="1400" dirty="0"/>
              <a:t>A client-server architecture with </a:t>
            </a:r>
            <a:r>
              <a:rPr lang="en-GB" sz="1400" b="1" u="sng" dirty="0"/>
              <a:t>horizontal scaling</a:t>
            </a:r>
            <a:r>
              <a:rPr lang="en-GB" sz="1400" dirty="0"/>
              <a:t> also allows system reusability across different servers. Updates made to one module can be applied across all servers.</a:t>
            </a:r>
            <a:endParaRPr sz="1400" dirty="0"/>
          </a:p>
          <a:p>
            <a:pPr marL="0" lvl="0" indent="0" algn="l" rtl="0">
              <a:spcBef>
                <a:spcPts val="1600"/>
              </a:spcBef>
              <a:spcAft>
                <a:spcPts val="1600"/>
              </a:spcAft>
              <a:buNone/>
            </a:pPr>
            <a:endParaRPr dirty="0"/>
          </a:p>
        </p:txBody>
      </p:sp>
      <p:sp>
        <p:nvSpPr>
          <p:cNvPr id="430" name="Google Shape;430;p27"/>
          <p:cNvSpPr txBox="1"/>
          <p:nvPr/>
        </p:nvSpPr>
        <p:spPr>
          <a:xfrm>
            <a:off x="6328025" y="42825"/>
            <a:ext cx="1989600" cy="36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u="sng">
                <a:solidFill>
                  <a:schemeClr val="lt1"/>
                </a:solidFill>
                <a:latin typeface="Montserrat"/>
                <a:ea typeface="Montserrat"/>
                <a:cs typeface="Montserrat"/>
                <a:sym typeface="Montserrat"/>
              </a:rPr>
              <a:t>Architecture Diagram</a:t>
            </a:r>
            <a:endParaRPr sz="1200" b="1" u="sng">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28"/>
          <p:cNvPicPr preferRelativeResize="0"/>
          <p:nvPr/>
        </p:nvPicPr>
        <p:blipFill>
          <a:blip r:embed="rId3">
            <a:alphaModFix/>
          </a:blip>
          <a:stretch>
            <a:fillRect/>
          </a:stretch>
        </p:blipFill>
        <p:spPr>
          <a:xfrm>
            <a:off x="2704714" y="0"/>
            <a:ext cx="3798361" cy="5143500"/>
          </a:xfrm>
          <a:prstGeom prst="rect">
            <a:avLst/>
          </a:prstGeom>
          <a:noFill/>
          <a:ln>
            <a:noFill/>
          </a:ln>
        </p:spPr>
      </p:pic>
      <p:sp>
        <p:nvSpPr>
          <p:cNvPr id="436" name="Google Shape;436;p28"/>
          <p:cNvSpPr txBox="1"/>
          <p:nvPr/>
        </p:nvSpPr>
        <p:spPr>
          <a:xfrm>
            <a:off x="6471125" y="79200"/>
            <a:ext cx="2704800" cy="209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GB" b="1" u="sng">
                <a:solidFill>
                  <a:schemeClr val="lt1"/>
                </a:solidFill>
                <a:latin typeface="Lato"/>
                <a:ea typeface="Lato"/>
                <a:cs typeface="Lato"/>
                <a:sym typeface="Lato"/>
              </a:rPr>
              <a:t>Frontend </a:t>
            </a:r>
            <a:r>
              <a:rPr lang="en-GB">
                <a:solidFill>
                  <a:schemeClr val="lt1"/>
                </a:solidFill>
                <a:latin typeface="Lato"/>
                <a:ea typeface="Lato"/>
                <a:cs typeface="Lato"/>
                <a:sym typeface="Lato"/>
              </a:rPr>
              <a:t>provides the user interface, captures input, and communicates with the backend via the API Gateway for tasks like fetching workout routines, logging progress, and receiving multimedia content from the CDN.</a:t>
            </a:r>
            <a:endParaRPr>
              <a:solidFill>
                <a:schemeClr val="lt1"/>
              </a:solidFill>
              <a:latin typeface="Lato"/>
              <a:ea typeface="Lato"/>
              <a:cs typeface="Lato"/>
              <a:sym typeface="Lato"/>
            </a:endParaRPr>
          </a:p>
        </p:txBody>
      </p:sp>
      <p:sp>
        <p:nvSpPr>
          <p:cNvPr id="437" name="Google Shape;437;p28"/>
          <p:cNvSpPr txBox="1"/>
          <p:nvPr/>
        </p:nvSpPr>
        <p:spPr>
          <a:xfrm>
            <a:off x="63825" y="1523250"/>
            <a:ext cx="2640900" cy="209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GB" b="1" u="sng">
                <a:solidFill>
                  <a:schemeClr val="lt1"/>
                </a:solidFill>
                <a:latin typeface="Lato"/>
                <a:ea typeface="Lato"/>
                <a:cs typeface="Lato"/>
                <a:sym typeface="Lato"/>
              </a:rPr>
              <a:t>Backend </a:t>
            </a:r>
            <a:r>
              <a:rPr lang="en-GB">
                <a:solidFill>
                  <a:schemeClr val="lt1"/>
                </a:solidFill>
                <a:latin typeface="Lato"/>
                <a:ea typeface="Lato"/>
                <a:cs typeface="Lato"/>
                <a:sym typeface="Lato"/>
              </a:rPr>
              <a:t>processes business logic, including authentication, exercise recommendations, progress tracking, and notifications. It also manages payment processing and interacts with databases to retrieve or store data.</a:t>
            </a:r>
            <a:endParaRPr>
              <a:solidFill>
                <a:schemeClr val="lt1"/>
              </a:solidFill>
              <a:latin typeface="Lato"/>
              <a:ea typeface="Lato"/>
              <a:cs typeface="Lato"/>
              <a:sym typeface="Lato"/>
            </a:endParaRPr>
          </a:p>
        </p:txBody>
      </p:sp>
      <p:sp>
        <p:nvSpPr>
          <p:cNvPr id="438" name="Google Shape;438;p28"/>
          <p:cNvSpPr txBox="1"/>
          <p:nvPr/>
        </p:nvSpPr>
        <p:spPr>
          <a:xfrm>
            <a:off x="6503075" y="3676475"/>
            <a:ext cx="2640900" cy="133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GB" b="1" u="sng">
                <a:solidFill>
                  <a:schemeClr val="lt1"/>
                </a:solidFill>
                <a:latin typeface="Lato"/>
                <a:ea typeface="Lato"/>
                <a:cs typeface="Lato"/>
                <a:sym typeface="Lato"/>
              </a:rPr>
              <a:t>Databases </a:t>
            </a:r>
            <a:r>
              <a:rPr lang="en-GB">
                <a:solidFill>
                  <a:schemeClr val="lt1"/>
                </a:solidFill>
                <a:latin typeface="Lato"/>
                <a:ea typeface="Lato"/>
                <a:cs typeface="Lato"/>
                <a:sym typeface="Lato"/>
              </a:rPr>
              <a:t>store user profiles, exercise metadata, and workout schedules, ensuring efficient and secure data management.</a:t>
            </a:r>
            <a:endParaRPr>
              <a:solidFill>
                <a:schemeClr val="lt1"/>
              </a:solidFill>
              <a:latin typeface="Lato"/>
              <a:ea typeface="Lato"/>
              <a:cs typeface="Lato"/>
              <a:sym typeface="Lato"/>
            </a:endParaRPr>
          </a:p>
        </p:txBody>
      </p:sp>
      <p:sp>
        <p:nvSpPr>
          <p:cNvPr id="439" name="Google Shape;439;p28"/>
          <p:cNvSpPr txBox="1"/>
          <p:nvPr/>
        </p:nvSpPr>
        <p:spPr>
          <a:xfrm>
            <a:off x="417000" y="79200"/>
            <a:ext cx="2392200" cy="40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a:solidFill>
                  <a:schemeClr val="lt1"/>
                </a:solidFill>
                <a:latin typeface="Lato"/>
                <a:ea typeface="Lato"/>
                <a:cs typeface="Lato"/>
                <a:sym typeface="Lato"/>
              </a:rPr>
              <a:t>Architecture cont…</a:t>
            </a:r>
            <a:endParaRPr sz="17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29"/>
          <p:cNvSpPr txBox="1">
            <a:spLocks noGrp="1"/>
          </p:cNvSpPr>
          <p:nvPr>
            <p:ph type="title"/>
          </p:nvPr>
        </p:nvSpPr>
        <p:spPr>
          <a:xfrm>
            <a:off x="1218300" y="765675"/>
            <a:ext cx="33537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Interfaces</a:t>
            </a:r>
            <a:endParaRPr sz="3000"/>
          </a:p>
        </p:txBody>
      </p:sp>
      <p:sp>
        <p:nvSpPr>
          <p:cNvPr id="445" name="Google Shape;445;p29"/>
          <p:cNvSpPr txBox="1">
            <a:spLocks noGrp="1"/>
          </p:cNvSpPr>
          <p:nvPr>
            <p:ph type="body" idx="1"/>
          </p:nvPr>
        </p:nvSpPr>
        <p:spPr>
          <a:xfrm>
            <a:off x="0" y="1403775"/>
            <a:ext cx="4651200" cy="3643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200" b="1">
                <a:latin typeface="Montserrat"/>
                <a:ea typeface="Montserrat"/>
                <a:cs typeface="Montserrat"/>
                <a:sym typeface="Montserrat"/>
              </a:rPr>
              <a:t>Frontend</a:t>
            </a:r>
            <a:endParaRPr sz="800" b="1">
              <a:latin typeface="Montserrat"/>
              <a:ea typeface="Montserrat"/>
              <a:cs typeface="Montserrat"/>
              <a:sym typeface="Montserrat"/>
            </a:endParaRPr>
          </a:p>
          <a:p>
            <a:pPr marL="457200" lvl="0" indent="-292100" algn="l" rtl="0">
              <a:lnSpc>
                <a:spcPct val="150000"/>
              </a:lnSpc>
              <a:spcBef>
                <a:spcPts val="0"/>
              </a:spcBef>
              <a:spcAft>
                <a:spcPts val="0"/>
              </a:spcAft>
              <a:buSzPts val="1000"/>
              <a:buFont typeface="Montserrat"/>
              <a:buChar char="●"/>
            </a:pPr>
            <a:r>
              <a:rPr lang="en-GB" sz="1000">
                <a:latin typeface="Montserrat"/>
                <a:ea typeface="Montserrat"/>
                <a:cs typeface="Montserrat"/>
                <a:sym typeface="Montserrat"/>
              </a:rPr>
              <a:t>BeginWorkout(double time, workout workout_type : bool) </a:t>
            </a:r>
            <a:endParaRPr sz="1000" b="1">
              <a:latin typeface="Montserrat"/>
              <a:ea typeface="Montserrat"/>
              <a:cs typeface="Montserrat"/>
              <a:sym typeface="Montserrat"/>
            </a:endParaRPr>
          </a:p>
          <a:p>
            <a:pPr marL="457200" lvl="0" indent="-292100" algn="l" rtl="0">
              <a:lnSpc>
                <a:spcPct val="150000"/>
              </a:lnSpc>
              <a:spcBef>
                <a:spcPts val="0"/>
              </a:spcBef>
              <a:spcAft>
                <a:spcPts val="0"/>
              </a:spcAft>
              <a:buSzPts val="1000"/>
              <a:buFont typeface="Montserrat"/>
              <a:buChar char="●"/>
            </a:pPr>
            <a:r>
              <a:rPr lang="en-GB" sz="1000">
                <a:latin typeface="Montserrat"/>
                <a:ea typeface="Montserrat"/>
                <a:cs typeface="Montserrat"/>
                <a:sym typeface="Montserrat"/>
              </a:rPr>
              <a:t>GetWorkoutTime(vector&lt;double&gt;  time_options:double)</a:t>
            </a:r>
            <a:endParaRPr sz="1000">
              <a:latin typeface="Montserrat"/>
              <a:ea typeface="Montserrat"/>
              <a:cs typeface="Montserrat"/>
              <a:sym typeface="Montserrat"/>
            </a:endParaRPr>
          </a:p>
          <a:p>
            <a:pPr marL="457200" lvl="0" indent="-292100" algn="l" rtl="0">
              <a:lnSpc>
                <a:spcPct val="150000"/>
              </a:lnSpc>
              <a:spcBef>
                <a:spcPts val="0"/>
              </a:spcBef>
              <a:spcAft>
                <a:spcPts val="0"/>
              </a:spcAft>
              <a:buSzPts val="1000"/>
              <a:buFont typeface="Montserrat"/>
              <a:buChar char="●"/>
            </a:pPr>
            <a:r>
              <a:rPr lang="en-GB" sz="1000">
                <a:latin typeface="Montserrat"/>
                <a:ea typeface="Montserrat"/>
                <a:cs typeface="Montserrat"/>
                <a:sym typeface="Montserrat"/>
              </a:rPr>
              <a:t>ShareWorkout(double duration, workout session, system instagram_id : image)</a:t>
            </a:r>
            <a:endParaRPr sz="1000">
              <a:latin typeface="Montserrat"/>
              <a:ea typeface="Montserrat"/>
              <a:cs typeface="Montserrat"/>
              <a:sym typeface="Montserrat"/>
            </a:endParaRPr>
          </a:p>
          <a:p>
            <a:pPr marL="457200" lvl="0" indent="-292100" algn="l" rtl="0">
              <a:lnSpc>
                <a:spcPct val="150000"/>
              </a:lnSpc>
              <a:spcBef>
                <a:spcPts val="0"/>
              </a:spcBef>
              <a:spcAft>
                <a:spcPts val="0"/>
              </a:spcAft>
              <a:buSzPts val="1000"/>
              <a:buFont typeface="Montserrat"/>
              <a:buChar char="●"/>
            </a:pPr>
            <a:r>
              <a:rPr lang="en-GB" sz="1000">
                <a:latin typeface="Montserrat"/>
                <a:ea typeface="Montserrat"/>
                <a:cs typeface="Montserrat"/>
                <a:sym typeface="Montserrat"/>
              </a:rPr>
              <a:t>GetScheduleDays(vector&lt;string&gt; days : vector&lt;string&gt; )</a:t>
            </a:r>
            <a:endParaRPr sz="1000">
              <a:latin typeface="Montserrat"/>
              <a:ea typeface="Montserrat"/>
              <a:cs typeface="Montserrat"/>
              <a:sym typeface="Montserrat"/>
            </a:endParaRPr>
          </a:p>
          <a:p>
            <a:pPr marL="457200" lvl="0" indent="-292100" algn="l" rtl="0">
              <a:lnSpc>
                <a:spcPct val="150000"/>
              </a:lnSpc>
              <a:spcBef>
                <a:spcPts val="0"/>
              </a:spcBef>
              <a:spcAft>
                <a:spcPts val="0"/>
              </a:spcAft>
              <a:buSzPts val="1000"/>
              <a:buFont typeface="Montserrat"/>
              <a:buChar char="●"/>
            </a:pPr>
            <a:r>
              <a:rPr lang="en-GB" sz="1000">
                <a:latin typeface="Montserrat"/>
                <a:ea typeface="Montserrat"/>
                <a:cs typeface="Montserrat"/>
                <a:sym typeface="Montserrat"/>
              </a:rPr>
              <a:t>GetScheduleDuration(vector&lt;double&gt; times : double)</a:t>
            </a:r>
            <a:endParaRPr sz="1000">
              <a:latin typeface="Montserrat"/>
              <a:ea typeface="Montserrat"/>
              <a:cs typeface="Montserrat"/>
              <a:sym typeface="Montserrat"/>
            </a:endParaRPr>
          </a:p>
          <a:p>
            <a:pPr marL="457200" lvl="0" indent="-292100" algn="l" rtl="0">
              <a:lnSpc>
                <a:spcPct val="150000"/>
              </a:lnSpc>
              <a:spcBef>
                <a:spcPts val="0"/>
              </a:spcBef>
              <a:spcAft>
                <a:spcPts val="0"/>
              </a:spcAft>
              <a:buSzPts val="1000"/>
              <a:buFont typeface="Montserrat"/>
              <a:buChar char="●"/>
            </a:pPr>
            <a:r>
              <a:rPr lang="en-GB" sz="1000">
                <a:latin typeface="Montserrat"/>
                <a:ea typeface="Montserrat"/>
                <a:cs typeface="Montserrat"/>
                <a:sym typeface="Montserrat"/>
              </a:rPr>
              <a:t>CreateSchedule(vector&lt;string&gt; days, double duration : calendar)</a:t>
            </a:r>
            <a:endParaRPr sz="1000">
              <a:latin typeface="Montserrat"/>
              <a:ea typeface="Montserrat"/>
              <a:cs typeface="Montserrat"/>
              <a:sym typeface="Montserrat"/>
            </a:endParaRPr>
          </a:p>
          <a:p>
            <a:pPr marL="457200" lvl="0" indent="-292100" algn="l" rtl="0">
              <a:lnSpc>
                <a:spcPct val="150000"/>
              </a:lnSpc>
              <a:spcBef>
                <a:spcPts val="0"/>
              </a:spcBef>
              <a:spcAft>
                <a:spcPts val="0"/>
              </a:spcAft>
              <a:buSzPts val="1000"/>
              <a:buFont typeface="Montserrat"/>
              <a:buChar char="●"/>
            </a:pPr>
            <a:r>
              <a:rPr lang="en-GB" sz="1000">
                <a:latin typeface="Montserrat"/>
                <a:ea typeface="Montserrat"/>
                <a:cs typeface="Montserrat"/>
                <a:sym typeface="Montserrat"/>
              </a:rPr>
              <a:t>GetPhysicalWorkout(string muscle_type : vector&lt;string&gt;)</a:t>
            </a:r>
            <a:endParaRPr sz="1000">
              <a:latin typeface="Montserrat"/>
              <a:ea typeface="Montserrat"/>
              <a:cs typeface="Montserrat"/>
              <a:sym typeface="Montserrat"/>
            </a:endParaRPr>
          </a:p>
          <a:p>
            <a:pPr marL="457200" lvl="0" indent="-292100" algn="l" rtl="0">
              <a:lnSpc>
                <a:spcPct val="150000"/>
              </a:lnSpc>
              <a:spcBef>
                <a:spcPts val="0"/>
              </a:spcBef>
              <a:spcAft>
                <a:spcPts val="0"/>
              </a:spcAft>
              <a:buSzPts val="1000"/>
              <a:buFont typeface="Montserrat"/>
              <a:buChar char="●"/>
            </a:pPr>
            <a:r>
              <a:rPr lang="en-GB" sz="1000">
                <a:latin typeface="Montserrat"/>
                <a:ea typeface="Montserrat"/>
                <a:cs typeface="Montserrat"/>
                <a:sym typeface="Montserrat"/>
              </a:rPr>
              <a:t>GetMentalHealthWorkout(string mental_type : vector&lt;string&gt;)</a:t>
            </a:r>
            <a:endParaRPr sz="1000">
              <a:latin typeface="Montserrat"/>
              <a:ea typeface="Montserrat"/>
              <a:cs typeface="Montserrat"/>
              <a:sym typeface="Montserrat"/>
            </a:endParaRPr>
          </a:p>
          <a:p>
            <a:pPr marL="457200" lvl="0" indent="-292100" algn="l" rtl="0">
              <a:lnSpc>
                <a:spcPct val="150000"/>
              </a:lnSpc>
              <a:spcBef>
                <a:spcPts val="0"/>
              </a:spcBef>
              <a:spcAft>
                <a:spcPts val="0"/>
              </a:spcAft>
              <a:buSzPts val="1000"/>
              <a:buFont typeface="Montserrat"/>
              <a:buChar char="●"/>
            </a:pPr>
            <a:r>
              <a:rPr lang="en-GB" sz="1000">
                <a:latin typeface="Montserrat"/>
                <a:ea typeface="Montserrat"/>
                <a:cs typeface="Montserrat"/>
                <a:sym typeface="Montserrat"/>
              </a:rPr>
              <a:t>GetStretchingWorkout(string stretching_type : vector&lt;string&gt;)</a:t>
            </a:r>
            <a:endParaRPr sz="1000">
              <a:latin typeface="Montserrat"/>
              <a:ea typeface="Montserrat"/>
              <a:cs typeface="Montserrat"/>
              <a:sym typeface="Montserrat"/>
            </a:endParaRPr>
          </a:p>
          <a:p>
            <a:pPr marL="457200" lvl="0" indent="-292100" algn="l" rtl="0">
              <a:lnSpc>
                <a:spcPct val="150000"/>
              </a:lnSpc>
              <a:spcBef>
                <a:spcPts val="0"/>
              </a:spcBef>
              <a:spcAft>
                <a:spcPts val="0"/>
              </a:spcAft>
              <a:buSzPts val="1000"/>
              <a:buFont typeface="Montserrat"/>
              <a:buChar char="●"/>
            </a:pPr>
            <a:r>
              <a:rPr lang="en-GB" sz="1000">
                <a:latin typeface="Montserrat"/>
                <a:ea typeface="Montserrat"/>
                <a:cs typeface="Montserrat"/>
                <a:sym typeface="Montserrat"/>
              </a:rPr>
              <a:t>PurchaseSubscription(money amount, string subscription_type : bool)</a:t>
            </a:r>
            <a:endParaRPr sz="1000">
              <a:latin typeface="Montserrat"/>
              <a:ea typeface="Montserrat"/>
              <a:cs typeface="Montserrat"/>
              <a:sym typeface="Montserrat"/>
            </a:endParaRPr>
          </a:p>
          <a:p>
            <a:pPr marL="457200" lvl="0" indent="-292100" algn="l" rtl="0">
              <a:lnSpc>
                <a:spcPct val="150000"/>
              </a:lnSpc>
              <a:spcBef>
                <a:spcPts val="0"/>
              </a:spcBef>
              <a:spcAft>
                <a:spcPts val="0"/>
              </a:spcAft>
              <a:buSzPts val="1000"/>
              <a:buFont typeface="Montserrat"/>
              <a:buChar char="●"/>
            </a:pPr>
            <a:r>
              <a:rPr lang="en-GB" sz="1000">
                <a:latin typeface="Montserrat"/>
                <a:ea typeface="Montserrat"/>
                <a:cs typeface="Montserrat"/>
                <a:sym typeface="Montserrat"/>
              </a:rPr>
              <a:t>Notify(notification message_alert : bool)</a:t>
            </a:r>
            <a:endParaRPr sz="1000">
              <a:latin typeface="Montserrat"/>
              <a:ea typeface="Montserrat"/>
              <a:cs typeface="Montserrat"/>
              <a:sym typeface="Montserrat"/>
            </a:endParaRPr>
          </a:p>
          <a:p>
            <a:pPr marL="0" lvl="0" indent="0" algn="l" rtl="0">
              <a:lnSpc>
                <a:spcPct val="150000"/>
              </a:lnSpc>
              <a:spcBef>
                <a:spcPts val="0"/>
              </a:spcBef>
              <a:spcAft>
                <a:spcPts val="0"/>
              </a:spcAft>
              <a:buNone/>
            </a:pPr>
            <a:endParaRPr sz="900">
              <a:latin typeface="Montserrat"/>
              <a:ea typeface="Montserrat"/>
              <a:cs typeface="Montserrat"/>
              <a:sym typeface="Montserrat"/>
            </a:endParaRPr>
          </a:p>
        </p:txBody>
      </p:sp>
      <p:sp>
        <p:nvSpPr>
          <p:cNvPr id="446" name="Google Shape;446;p29"/>
          <p:cNvSpPr txBox="1">
            <a:spLocks noGrp="1"/>
          </p:cNvSpPr>
          <p:nvPr>
            <p:ph type="body" idx="1"/>
          </p:nvPr>
        </p:nvSpPr>
        <p:spPr>
          <a:xfrm>
            <a:off x="4767175" y="393750"/>
            <a:ext cx="4392300" cy="19116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100" b="1">
                <a:latin typeface="Montserrat"/>
                <a:ea typeface="Montserrat"/>
                <a:cs typeface="Montserrat"/>
                <a:sym typeface="Montserrat"/>
              </a:rPr>
              <a:t>Backend</a:t>
            </a:r>
            <a:endParaRPr sz="1100" b="1">
              <a:latin typeface="Montserrat"/>
              <a:ea typeface="Montserrat"/>
              <a:cs typeface="Montserrat"/>
              <a:sym typeface="Montserrat"/>
            </a:endParaRPr>
          </a:p>
          <a:p>
            <a:pPr marL="457200" lvl="0" indent="-292100" algn="l" rtl="0">
              <a:lnSpc>
                <a:spcPct val="150000"/>
              </a:lnSpc>
              <a:spcBef>
                <a:spcPts val="0"/>
              </a:spcBef>
              <a:spcAft>
                <a:spcPts val="0"/>
              </a:spcAft>
              <a:buSzPts val="1000"/>
              <a:buFont typeface="Montserrat"/>
              <a:buChar char="●"/>
            </a:pPr>
            <a:r>
              <a:rPr lang="en-GB" sz="1000">
                <a:latin typeface="Montserrat"/>
                <a:ea typeface="Montserrat"/>
                <a:cs typeface="Montserrat"/>
                <a:sym typeface="Montserrat"/>
              </a:rPr>
              <a:t>UpdateApp( : bool)</a:t>
            </a:r>
            <a:endParaRPr sz="1000">
              <a:latin typeface="Montserrat"/>
              <a:ea typeface="Montserrat"/>
              <a:cs typeface="Montserrat"/>
              <a:sym typeface="Montserrat"/>
            </a:endParaRPr>
          </a:p>
          <a:p>
            <a:pPr marL="457200" lvl="0" indent="-292100" algn="l" rtl="0">
              <a:lnSpc>
                <a:spcPct val="150000"/>
              </a:lnSpc>
              <a:spcBef>
                <a:spcPts val="0"/>
              </a:spcBef>
              <a:spcAft>
                <a:spcPts val="0"/>
              </a:spcAft>
              <a:buSzPts val="1000"/>
              <a:buFont typeface="Montserrat"/>
              <a:buChar char="●"/>
            </a:pPr>
            <a:r>
              <a:rPr lang="en-GB" sz="1000">
                <a:latin typeface="Montserrat"/>
                <a:ea typeface="Montserrat"/>
                <a:cs typeface="Montserrat"/>
                <a:sym typeface="Montserrat"/>
              </a:rPr>
              <a:t>ChangePassword(password old, password new : bool)</a:t>
            </a:r>
            <a:endParaRPr sz="1000">
              <a:latin typeface="Montserrat"/>
              <a:ea typeface="Montserrat"/>
              <a:cs typeface="Montserrat"/>
              <a:sym typeface="Montserrat"/>
            </a:endParaRPr>
          </a:p>
          <a:p>
            <a:pPr marL="457200" lvl="0" indent="-292100" algn="l" rtl="0">
              <a:lnSpc>
                <a:spcPct val="150000"/>
              </a:lnSpc>
              <a:spcBef>
                <a:spcPts val="0"/>
              </a:spcBef>
              <a:spcAft>
                <a:spcPts val="0"/>
              </a:spcAft>
              <a:buSzPts val="1000"/>
              <a:buFont typeface="Montserrat"/>
              <a:buChar char="●"/>
            </a:pPr>
            <a:r>
              <a:rPr lang="en-GB" sz="1000">
                <a:latin typeface="Montserrat"/>
                <a:ea typeface="Montserrat"/>
                <a:cs typeface="Montserrat"/>
                <a:sym typeface="Montserrat"/>
              </a:rPr>
              <a:t>SaveProgress(calendarDate date, double duration, workout session : bool)</a:t>
            </a:r>
            <a:endParaRPr sz="1000" b="1">
              <a:latin typeface="Montserrat"/>
              <a:ea typeface="Montserrat"/>
              <a:cs typeface="Montserrat"/>
              <a:sym typeface="Montserrat"/>
            </a:endParaRPr>
          </a:p>
          <a:p>
            <a:pPr marL="457200" lvl="0" indent="-292100" algn="l" rtl="0">
              <a:lnSpc>
                <a:spcPct val="150000"/>
              </a:lnSpc>
              <a:spcBef>
                <a:spcPts val="0"/>
              </a:spcBef>
              <a:spcAft>
                <a:spcPts val="0"/>
              </a:spcAft>
              <a:buSzPts val="1000"/>
              <a:buFont typeface="Montserrat"/>
              <a:buChar char="●"/>
            </a:pPr>
            <a:r>
              <a:rPr lang="en-GB" sz="1000">
                <a:latin typeface="Montserrat"/>
                <a:ea typeface="Montserrat"/>
                <a:cs typeface="Montserrat"/>
                <a:sym typeface="Montserrat"/>
              </a:rPr>
              <a:t>LoadProfile(user profile_name : bool)</a:t>
            </a:r>
            <a:endParaRPr sz="1000">
              <a:latin typeface="Montserrat"/>
              <a:ea typeface="Montserrat"/>
              <a:cs typeface="Montserrat"/>
              <a:sym typeface="Montserrat"/>
            </a:endParaRPr>
          </a:p>
          <a:p>
            <a:pPr marL="457200" lvl="0" indent="-292100" algn="l" rtl="0">
              <a:lnSpc>
                <a:spcPct val="150000"/>
              </a:lnSpc>
              <a:spcBef>
                <a:spcPts val="0"/>
              </a:spcBef>
              <a:spcAft>
                <a:spcPts val="0"/>
              </a:spcAft>
              <a:buSzPts val="1000"/>
              <a:buFont typeface="Montserrat"/>
              <a:buChar char="●"/>
            </a:pPr>
            <a:r>
              <a:rPr lang="en-GB" sz="1000">
                <a:latin typeface="Montserrat"/>
                <a:ea typeface="Montserrat"/>
                <a:cs typeface="Montserrat"/>
                <a:sym typeface="Montserrat"/>
              </a:rPr>
              <a:t>GetExerciseTypes(string workout_type : workout)</a:t>
            </a:r>
            <a:endParaRPr sz="1000">
              <a:latin typeface="Montserrat"/>
              <a:ea typeface="Montserrat"/>
              <a:cs typeface="Montserrat"/>
              <a:sym typeface="Montserrat"/>
            </a:endParaRPr>
          </a:p>
          <a:p>
            <a:pPr marL="457200" lvl="0" indent="-292100" algn="l" rtl="0">
              <a:lnSpc>
                <a:spcPct val="150000"/>
              </a:lnSpc>
              <a:spcBef>
                <a:spcPts val="0"/>
              </a:spcBef>
              <a:spcAft>
                <a:spcPts val="0"/>
              </a:spcAft>
              <a:buSzPts val="1000"/>
              <a:buFont typeface="Montserrat"/>
              <a:buChar char="●"/>
            </a:pPr>
            <a:r>
              <a:rPr lang="en-GB" sz="1000">
                <a:latin typeface="Montserrat"/>
                <a:ea typeface="Montserrat"/>
                <a:cs typeface="Montserrat"/>
                <a:sym typeface="Montserrat"/>
              </a:rPr>
              <a:t>FindExercises(workout session : workout)</a:t>
            </a:r>
            <a:endParaRPr sz="1000">
              <a:latin typeface="Montserrat"/>
              <a:ea typeface="Montserrat"/>
              <a:cs typeface="Montserrat"/>
              <a:sym typeface="Montserrat"/>
            </a:endParaRPr>
          </a:p>
          <a:p>
            <a:pPr marL="0" lvl="0" indent="0" algn="l" rtl="0">
              <a:lnSpc>
                <a:spcPct val="150000"/>
              </a:lnSpc>
              <a:spcBef>
                <a:spcPts val="0"/>
              </a:spcBef>
              <a:spcAft>
                <a:spcPts val="0"/>
              </a:spcAft>
              <a:buNone/>
            </a:pPr>
            <a:endParaRPr sz="800" b="1">
              <a:latin typeface="Montserrat"/>
              <a:ea typeface="Montserrat"/>
              <a:cs typeface="Montserrat"/>
              <a:sym typeface="Montserrat"/>
            </a:endParaRPr>
          </a:p>
        </p:txBody>
      </p:sp>
      <p:sp>
        <p:nvSpPr>
          <p:cNvPr id="447" name="Google Shape;447;p29"/>
          <p:cNvSpPr txBox="1">
            <a:spLocks noGrp="1"/>
          </p:cNvSpPr>
          <p:nvPr>
            <p:ph type="body" idx="1"/>
          </p:nvPr>
        </p:nvSpPr>
        <p:spPr>
          <a:xfrm>
            <a:off x="4767175" y="2856525"/>
            <a:ext cx="4392300" cy="738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100" b="1">
                <a:latin typeface="Arial"/>
                <a:ea typeface="Arial"/>
                <a:cs typeface="Arial"/>
                <a:sym typeface="Arial"/>
              </a:rPr>
              <a:t>Payment Processor</a:t>
            </a:r>
            <a:endParaRPr sz="1100" b="1">
              <a:latin typeface="Arial"/>
              <a:ea typeface="Arial"/>
              <a:cs typeface="Arial"/>
              <a:sym typeface="Arial"/>
            </a:endParaRPr>
          </a:p>
          <a:p>
            <a:pPr marL="457200" lvl="0" indent="-292100" algn="l" rtl="0">
              <a:lnSpc>
                <a:spcPct val="150000"/>
              </a:lnSpc>
              <a:spcBef>
                <a:spcPts val="0"/>
              </a:spcBef>
              <a:spcAft>
                <a:spcPts val="0"/>
              </a:spcAft>
              <a:buSzPts val="1000"/>
              <a:buFont typeface="Roboto"/>
              <a:buChar char="●"/>
            </a:pPr>
            <a:r>
              <a:rPr lang="en-GB" sz="1000">
                <a:latin typeface="Roboto"/>
                <a:ea typeface="Roboto"/>
                <a:cs typeface="Roboto"/>
                <a:sym typeface="Roboto"/>
              </a:rPr>
              <a:t>InitiatePayment(money amount, user profile_name, string subscription_type : bool)</a:t>
            </a:r>
            <a:endParaRPr sz="1000">
              <a:latin typeface="Roboto"/>
              <a:ea typeface="Roboto"/>
              <a:cs typeface="Roboto"/>
              <a:sym typeface="Roboto"/>
            </a:endParaRPr>
          </a:p>
          <a:p>
            <a:pPr marL="0" lvl="0" indent="0" algn="l" rtl="0">
              <a:lnSpc>
                <a:spcPct val="150000"/>
              </a:lnSpc>
              <a:spcBef>
                <a:spcPts val="0"/>
              </a:spcBef>
              <a:spcAft>
                <a:spcPts val="0"/>
              </a:spcAft>
              <a:buNone/>
            </a:pPr>
            <a:endParaRPr sz="1200" b="1">
              <a:latin typeface="Montserrat"/>
              <a:ea typeface="Montserrat"/>
              <a:cs typeface="Montserrat"/>
              <a:sym typeface="Montserrat"/>
            </a:endParaRPr>
          </a:p>
        </p:txBody>
      </p:sp>
      <p:sp>
        <p:nvSpPr>
          <p:cNvPr id="448" name="Google Shape;448;p29"/>
          <p:cNvSpPr txBox="1">
            <a:spLocks noGrp="1"/>
          </p:cNvSpPr>
          <p:nvPr>
            <p:ph type="body" idx="1"/>
          </p:nvPr>
        </p:nvSpPr>
        <p:spPr>
          <a:xfrm>
            <a:off x="4796875" y="4013175"/>
            <a:ext cx="4332900" cy="1034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100" b="1">
                <a:latin typeface="Arial"/>
                <a:ea typeface="Arial"/>
                <a:cs typeface="Arial"/>
                <a:sym typeface="Arial"/>
              </a:rPr>
              <a:t>Authenticator</a:t>
            </a:r>
            <a:endParaRPr sz="1100" b="1">
              <a:latin typeface="Arial"/>
              <a:ea typeface="Arial"/>
              <a:cs typeface="Arial"/>
              <a:sym typeface="Arial"/>
            </a:endParaRPr>
          </a:p>
          <a:p>
            <a:pPr marL="457200" lvl="0" indent="-292100" algn="l" rtl="0">
              <a:lnSpc>
                <a:spcPct val="150000"/>
              </a:lnSpc>
              <a:spcBef>
                <a:spcPts val="0"/>
              </a:spcBef>
              <a:spcAft>
                <a:spcPts val="0"/>
              </a:spcAft>
              <a:buSzPts val="1000"/>
              <a:buFont typeface="Roboto"/>
              <a:buChar char="●"/>
            </a:pPr>
            <a:r>
              <a:rPr lang="en-GB" sz="1000">
                <a:latin typeface="Roboto"/>
                <a:ea typeface="Roboto"/>
                <a:cs typeface="Roboto"/>
                <a:sym typeface="Roboto"/>
              </a:rPr>
              <a:t>Login(string username, password code : bool)</a:t>
            </a:r>
            <a:endParaRPr sz="1000">
              <a:latin typeface="Roboto"/>
              <a:ea typeface="Roboto"/>
              <a:cs typeface="Roboto"/>
              <a:sym typeface="Roboto"/>
            </a:endParaRPr>
          </a:p>
          <a:p>
            <a:pPr marL="457200" lvl="0" indent="-292100" algn="l" rtl="0">
              <a:lnSpc>
                <a:spcPct val="150000"/>
              </a:lnSpc>
              <a:spcBef>
                <a:spcPts val="0"/>
              </a:spcBef>
              <a:spcAft>
                <a:spcPts val="0"/>
              </a:spcAft>
              <a:buSzPts val="1000"/>
              <a:buFont typeface="Roboto"/>
              <a:buChar char="●"/>
            </a:pPr>
            <a:r>
              <a:rPr lang="en-GB" sz="1000">
                <a:latin typeface="Roboto"/>
                <a:ea typeface="Roboto"/>
                <a:cs typeface="Roboto"/>
                <a:sym typeface="Roboto"/>
              </a:rPr>
              <a:t>Logout(user profile_name:bool)</a:t>
            </a:r>
            <a:endParaRPr sz="1000">
              <a:latin typeface="Roboto"/>
              <a:ea typeface="Roboto"/>
              <a:cs typeface="Roboto"/>
              <a:sym typeface="Roboto"/>
            </a:endParaRPr>
          </a:p>
          <a:p>
            <a:pPr marL="457200" lvl="0" indent="-292100" algn="l" rtl="0">
              <a:lnSpc>
                <a:spcPct val="150000"/>
              </a:lnSpc>
              <a:spcBef>
                <a:spcPts val="0"/>
              </a:spcBef>
              <a:spcAft>
                <a:spcPts val="0"/>
              </a:spcAft>
              <a:buSzPts val="1000"/>
              <a:buFont typeface="Roboto"/>
              <a:buChar char="●"/>
            </a:pPr>
            <a:r>
              <a:rPr lang="en-GB" sz="1000">
                <a:latin typeface="Arial"/>
                <a:ea typeface="Arial"/>
                <a:cs typeface="Arial"/>
                <a:sym typeface="Arial"/>
              </a:rPr>
              <a:t>2FA(user profile_name, string email_id : bool)</a:t>
            </a:r>
            <a:endParaRPr sz="1000">
              <a:latin typeface="Arial"/>
              <a:ea typeface="Arial"/>
              <a:cs typeface="Arial"/>
              <a:sym typeface="Arial"/>
            </a:endParaRPr>
          </a:p>
          <a:p>
            <a:pPr marL="0" lvl="0" indent="0" algn="l" rtl="0">
              <a:lnSpc>
                <a:spcPct val="150000"/>
              </a:lnSpc>
              <a:spcBef>
                <a:spcPts val="0"/>
              </a:spcBef>
              <a:spcAft>
                <a:spcPts val="0"/>
              </a:spcAft>
              <a:buNone/>
            </a:pPr>
            <a:endParaRPr sz="700" b="1">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0"/>
          <p:cNvSpPr txBox="1">
            <a:spLocks noGrp="1"/>
          </p:cNvSpPr>
          <p:nvPr>
            <p:ph type="title"/>
          </p:nvPr>
        </p:nvSpPr>
        <p:spPr>
          <a:xfrm>
            <a:off x="1297500" y="723550"/>
            <a:ext cx="7038900" cy="67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Design Patterns</a:t>
            </a:r>
            <a:endParaRPr sz="3000"/>
          </a:p>
        </p:txBody>
      </p:sp>
      <p:sp>
        <p:nvSpPr>
          <p:cNvPr id="454" name="Google Shape;454;p30"/>
          <p:cNvSpPr txBox="1">
            <a:spLocks noGrp="1"/>
          </p:cNvSpPr>
          <p:nvPr>
            <p:ph type="body" idx="1"/>
          </p:nvPr>
        </p:nvSpPr>
        <p:spPr>
          <a:xfrm>
            <a:off x="1297500" y="178920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u="sng"/>
              <a:t>Factory Pattern:</a:t>
            </a:r>
            <a:r>
              <a:rPr lang="en-GB"/>
              <a:t> Encapsulate the creation process of Physical, Mental Health, and Stretching Workout objects. The base workout object will act as a template for the other types of workouts.</a:t>
            </a:r>
            <a:endParaRPr/>
          </a:p>
          <a:p>
            <a:pPr marL="0" lvl="0" indent="0" algn="l" rtl="0">
              <a:spcBef>
                <a:spcPts val="1600"/>
              </a:spcBef>
              <a:spcAft>
                <a:spcPts val="0"/>
              </a:spcAft>
              <a:buNone/>
            </a:pPr>
            <a:r>
              <a:rPr lang="en-GB" b="1" u="sng"/>
              <a:t>Singleton Pattern: </a:t>
            </a:r>
            <a:r>
              <a:rPr lang="en-GB"/>
              <a:t>Combine workout logs in one location to optimize analysis and workout recommendations</a:t>
            </a:r>
            <a:endParaRPr/>
          </a:p>
          <a:p>
            <a:pPr marL="0" lvl="0" indent="0" algn="l" rtl="0">
              <a:spcBef>
                <a:spcPts val="1600"/>
              </a:spcBef>
              <a:spcAft>
                <a:spcPts val="0"/>
              </a:spcAft>
              <a:buNone/>
            </a:pPr>
            <a:r>
              <a:rPr lang="en-GB" b="1" u="sng"/>
              <a:t>Strategy Pattern:</a:t>
            </a:r>
            <a:r>
              <a:rPr lang="en-GB"/>
              <a:t> Use in the backend to suggest workouts based on selected duration and category</a:t>
            </a:r>
            <a:endParaRPr/>
          </a:p>
          <a:p>
            <a:pPr marL="0" lvl="0" indent="0" algn="l" rtl="0">
              <a:spcBef>
                <a:spcPts val="1600"/>
              </a:spcBef>
              <a:spcAft>
                <a:spcPts val="1600"/>
              </a:spcAft>
              <a:buNone/>
            </a:pPr>
            <a:endParaRPr/>
          </a:p>
        </p:txBody>
      </p:sp>
      <p:grpSp>
        <p:nvGrpSpPr>
          <p:cNvPr id="455" name="Google Shape;455;p30"/>
          <p:cNvGrpSpPr/>
          <p:nvPr/>
        </p:nvGrpSpPr>
        <p:grpSpPr>
          <a:xfrm>
            <a:off x="5581787" y="305523"/>
            <a:ext cx="3276097" cy="1294310"/>
            <a:chOff x="4870325" y="185700"/>
            <a:chExt cx="3623600" cy="1431600"/>
          </a:xfrm>
        </p:grpSpPr>
        <p:sp>
          <p:nvSpPr>
            <p:cNvPr id="456" name="Google Shape;456;p30"/>
            <p:cNvSpPr/>
            <p:nvPr/>
          </p:nvSpPr>
          <p:spPr>
            <a:xfrm>
              <a:off x="6101025" y="185700"/>
              <a:ext cx="1162200" cy="563100"/>
            </a:xfrm>
            <a:prstGeom prst="rect">
              <a:avLst/>
            </a:prstGeom>
            <a:solidFill>
              <a:srgbClr val="0145A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Lato"/>
                  <a:ea typeface="Lato"/>
                  <a:cs typeface="Lato"/>
                  <a:sym typeface="Lato"/>
                </a:rPr>
                <a:t>Workout</a:t>
              </a:r>
              <a:endParaRPr>
                <a:solidFill>
                  <a:schemeClr val="lt1"/>
                </a:solidFill>
                <a:latin typeface="Lato"/>
                <a:ea typeface="Lato"/>
                <a:cs typeface="Lato"/>
                <a:sym typeface="Lato"/>
              </a:endParaRPr>
            </a:p>
            <a:p>
              <a:pPr marL="0" lvl="0" indent="0" algn="ctr" rtl="0">
                <a:spcBef>
                  <a:spcPts val="0"/>
                </a:spcBef>
                <a:spcAft>
                  <a:spcPts val="0"/>
                </a:spcAft>
                <a:buNone/>
              </a:pPr>
              <a:r>
                <a:rPr lang="en-GB">
                  <a:solidFill>
                    <a:schemeClr val="lt1"/>
                  </a:solidFill>
                  <a:latin typeface="Lato"/>
                  <a:ea typeface="Lato"/>
                  <a:cs typeface="Lato"/>
                  <a:sym typeface="Lato"/>
                </a:rPr>
                <a:t>Factory</a:t>
              </a:r>
              <a:endParaRPr>
                <a:solidFill>
                  <a:schemeClr val="lt1"/>
                </a:solidFill>
                <a:latin typeface="Lato"/>
                <a:ea typeface="Lato"/>
                <a:cs typeface="Lato"/>
                <a:sym typeface="Lato"/>
              </a:endParaRPr>
            </a:p>
          </p:txBody>
        </p:sp>
        <p:sp>
          <p:nvSpPr>
            <p:cNvPr id="457" name="Google Shape;457;p30"/>
            <p:cNvSpPr/>
            <p:nvPr/>
          </p:nvSpPr>
          <p:spPr>
            <a:xfrm>
              <a:off x="4870325" y="1054200"/>
              <a:ext cx="1102200" cy="56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Lato"/>
                  <a:ea typeface="Lato"/>
                  <a:cs typeface="Lato"/>
                  <a:sym typeface="Lato"/>
                </a:rPr>
                <a:t>Physical Workout</a:t>
              </a:r>
              <a:endParaRPr sz="1200">
                <a:latin typeface="Lato"/>
                <a:ea typeface="Lato"/>
                <a:cs typeface="Lato"/>
                <a:sym typeface="Lato"/>
              </a:endParaRPr>
            </a:p>
          </p:txBody>
        </p:sp>
        <p:sp>
          <p:nvSpPr>
            <p:cNvPr id="458" name="Google Shape;458;p30"/>
            <p:cNvSpPr/>
            <p:nvPr/>
          </p:nvSpPr>
          <p:spPr>
            <a:xfrm>
              <a:off x="6131025" y="1054200"/>
              <a:ext cx="1102200" cy="56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latin typeface="Lato"/>
                  <a:ea typeface="Lato"/>
                  <a:cs typeface="Lato"/>
                  <a:sym typeface="Lato"/>
                </a:rPr>
                <a:t>Mental Health Workout</a:t>
              </a:r>
              <a:endParaRPr sz="1100">
                <a:latin typeface="Lato"/>
                <a:ea typeface="Lato"/>
                <a:cs typeface="Lato"/>
                <a:sym typeface="Lato"/>
              </a:endParaRPr>
            </a:p>
          </p:txBody>
        </p:sp>
        <p:sp>
          <p:nvSpPr>
            <p:cNvPr id="459" name="Google Shape;459;p30"/>
            <p:cNvSpPr/>
            <p:nvPr/>
          </p:nvSpPr>
          <p:spPr>
            <a:xfrm>
              <a:off x="7391725" y="1054200"/>
              <a:ext cx="1102200" cy="56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Lato"/>
                  <a:ea typeface="Lato"/>
                  <a:cs typeface="Lato"/>
                  <a:sym typeface="Lato"/>
                </a:rPr>
                <a:t>Stretching Workout</a:t>
              </a:r>
              <a:endParaRPr sz="1200">
                <a:latin typeface="Lato"/>
                <a:ea typeface="Lato"/>
                <a:cs typeface="Lato"/>
                <a:sym typeface="Lato"/>
              </a:endParaRPr>
            </a:p>
          </p:txBody>
        </p:sp>
        <p:sp>
          <p:nvSpPr>
            <p:cNvPr id="460" name="Google Shape;460;p30"/>
            <p:cNvSpPr/>
            <p:nvPr/>
          </p:nvSpPr>
          <p:spPr>
            <a:xfrm rot="-5400000" flipH="1">
              <a:off x="5419850" y="367050"/>
              <a:ext cx="569100" cy="793500"/>
            </a:xfrm>
            <a:prstGeom prst="bentArrow">
              <a:avLst>
                <a:gd name="adj1" fmla="val 25000"/>
                <a:gd name="adj2" fmla="val 21578"/>
                <a:gd name="adj3" fmla="val 23152"/>
                <a:gd name="adj4" fmla="val 34153"/>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61" name="Google Shape;461;p30"/>
            <p:cNvSpPr/>
            <p:nvPr/>
          </p:nvSpPr>
          <p:spPr>
            <a:xfrm rot="5400000">
              <a:off x="7353050" y="332250"/>
              <a:ext cx="614400" cy="794100"/>
            </a:xfrm>
            <a:prstGeom prst="bentArrow">
              <a:avLst>
                <a:gd name="adj1" fmla="val 25000"/>
                <a:gd name="adj2" fmla="val 19012"/>
                <a:gd name="adj3" fmla="val 23152"/>
                <a:gd name="adj4" fmla="val 32703"/>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62" name="Google Shape;462;p30"/>
            <p:cNvSpPr/>
            <p:nvPr/>
          </p:nvSpPr>
          <p:spPr>
            <a:xfrm>
              <a:off x="6616275" y="748800"/>
              <a:ext cx="131700" cy="305400"/>
            </a:xfrm>
            <a:prstGeom prst="down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1"/>
          <p:cNvSpPr txBox="1">
            <a:spLocks noGrp="1"/>
          </p:cNvSpPr>
          <p:nvPr>
            <p:ph type="title"/>
          </p:nvPr>
        </p:nvSpPr>
        <p:spPr>
          <a:xfrm>
            <a:off x="1261550" y="355850"/>
            <a:ext cx="7038900" cy="64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Design Principles</a:t>
            </a:r>
            <a:endParaRPr sz="3000"/>
          </a:p>
        </p:txBody>
      </p:sp>
      <p:sp>
        <p:nvSpPr>
          <p:cNvPr id="468" name="Google Shape;468;p31"/>
          <p:cNvSpPr txBox="1">
            <a:spLocks noGrp="1"/>
          </p:cNvSpPr>
          <p:nvPr>
            <p:ph type="body" idx="1"/>
          </p:nvPr>
        </p:nvSpPr>
        <p:spPr>
          <a:xfrm>
            <a:off x="1261550" y="1004450"/>
            <a:ext cx="7038900" cy="36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b="1" u="sng">
                <a:latin typeface="Arial"/>
                <a:ea typeface="Arial"/>
                <a:cs typeface="Arial"/>
                <a:sym typeface="Arial"/>
              </a:rPr>
              <a:t>Separation </a:t>
            </a:r>
            <a:r>
              <a:rPr lang="en-GB" sz="1200" b="1">
                <a:latin typeface="Arial"/>
                <a:ea typeface="Arial"/>
                <a:cs typeface="Arial"/>
                <a:sym typeface="Arial"/>
              </a:rPr>
              <a:t>and </a:t>
            </a:r>
            <a:r>
              <a:rPr lang="en-GB" sz="1200" b="1" u="sng">
                <a:latin typeface="Arial"/>
                <a:ea typeface="Arial"/>
                <a:cs typeface="Arial"/>
                <a:sym typeface="Arial"/>
              </a:rPr>
              <a:t>Modularity </a:t>
            </a:r>
            <a:r>
              <a:rPr lang="en-GB" sz="1200" b="1">
                <a:latin typeface="Arial"/>
                <a:ea typeface="Arial"/>
                <a:cs typeface="Arial"/>
                <a:sym typeface="Arial"/>
              </a:rPr>
              <a:t>for Loose Coupling</a:t>
            </a:r>
            <a:r>
              <a:rPr lang="en-GB" sz="1200">
                <a:latin typeface="Arial"/>
                <a:ea typeface="Arial"/>
                <a:cs typeface="Arial"/>
                <a:sym typeface="Arial"/>
              </a:rPr>
              <a:t>: By designing system components with unique, self-contained methods (e.g., getWorkoutType(), getExerciseType()), we ensure </a:t>
            </a:r>
            <a:r>
              <a:rPr lang="en-GB" sz="1200" b="1">
                <a:latin typeface="Arial"/>
                <a:ea typeface="Arial"/>
                <a:cs typeface="Arial"/>
                <a:sym typeface="Arial"/>
              </a:rPr>
              <a:t>loose coupling</a:t>
            </a:r>
            <a:r>
              <a:rPr lang="en-GB" sz="1200">
                <a:latin typeface="Arial"/>
                <a:ea typeface="Arial"/>
                <a:cs typeface="Arial"/>
                <a:sym typeface="Arial"/>
              </a:rPr>
              <a:t>, allowing individual components to scale or be replaced without impacting others. This reflects </a:t>
            </a:r>
            <a:r>
              <a:rPr lang="en-GB" sz="1200" b="1">
                <a:latin typeface="Arial"/>
                <a:ea typeface="Arial"/>
                <a:cs typeface="Arial"/>
                <a:sym typeface="Arial"/>
              </a:rPr>
              <a:t>Separation of Concerns</a:t>
            </a:r>
            <a:r>
              <a:rPr lang="en-GB" sz="1200">
                <a:latin typeface="Arial"/>
                <a:ea typeface="Arial"/>
                <a:cs typeface="Arial"/>
                <a:sym typeface="Arial"/>
              </a:rPr>
              <a:t> and </a:t>
            </a:r>
            <a:r>
              <a:rPr lang="en-GB" sz="1200" b="1">
                <a:latin typeface="Arial"/>
                <a:ea typeface="Arial"/>
                <a:cs typeface="Arial"/>
                <a:sym typeface="Arial"/>
              </a:rPr>
              <a:t>Single Responsibility</a:t>
            </a:r>
            <a:r>
              <a:rPr lang="en-GB" sz="1200">
                <a:latin typeface="Arial"/>
                <a:ea typeface="Arial"/>
                <a:cs typeface="Arial"/>
                <a:sym typeface="Arial"/>
              </a:rPr>
              <a:t>, as each method focuses solely on its task while promoting a clear, maintainable structure.</a:t>
            </a:r>
            <a:endParaRPr sz="1200">
              <a:latin typeface="Arial"/>
              <a:ea typeface="Arial"/>
              <a:cs typeface="Arial"/>
              <a:sym typeface="Arial"/>
            </a:endParaRPr>
          </a:p>
          <a:p>
            <a:pPr marL="0" lvl="0" indent="0" algn="l" rtl="0">
              <a:spcBef>
                <a:spcPts val="1600"/>
              </a:spcBef>
              <a:spcAft>
                <a:spcPts val="0"/>
              </a:spcAft>
              <a:buNone/>
            </a:pPr>
            <a:r>
              <a:rPr lang="en-GB" sz="1200" b="1" u="sng">
                <a:latin typeface="Arial"/>
                <a:ea typeface="Arial"/>
                <a:cs typeface="Arial"/>
                <a:sym typeface="Arial"/>
              </a:rPr>
              <a:t>Extensibility</a:t>
            </a:r>
            <a:r>
              <a:rPr lang="en-GB" sz="1200" b="1">
                <a:latin typeface="Arial"/>
                <a:ea typeface="Arial"/>
                <a:cs typeface="Arial"/>
                <a:sym typeface="Arial"/>
              </a:rPr>
              <a:t>: </a:t>
            </a:r>
            <a:r>
              <a:rPr lang="en-GB" sz="1200">
                <a:latin typeface="Arial"/>
                <a:ea typeface="Arial"/>
                <a:cs typeface="Arial"/>
                <a:sym typeface="Arial"/>
              </a:rPr>
              <a:t>The design of this system has clear separation of concerns and error-handling mechanisms while supporting extensibility. Separated components can be modified and extended, and more components can be introduced to the system.</a:t>
            </a:r>
            <a:endParaRPr sz="1200">
              <a:latin typeface="Arial"/>
              <a:ea typeface="Arial"/>
              <a:cs typeface="Arial"/>
              <a:sym typeface="Arial"/>
            </a:endParaRPr>
          </a:p>
          <a:p>
            <a:pPr marL="0" lvl="0" indent="0" algn="l" rtl="0">
              <a:spcBef>
                <a:spcPts val="1200"/>
              </a:spcBef>
              <a:spcAft>
                <a:spcPts val="0"/>
              </a:spcAft>
              <a:buNone/>
            </a:pPr>
            <a:r>
              <a:rPr lang="en-GB" sz="1200" b="1" u="sng">
                <a:latin typeface="Arial"/>
                <a:ea typeface="Arial"/>
                <a:cs typeface="Arial"/>
                <a:sym typeface="Arial"/>
              </a:rPr>
              <a:t>Scalability,</a:t>
            </a:r>
            <a:r>
              <a:rPr lang="en-GB" sz="1200" b="1">
                <a:latin typeface="Arial"/>
                <a:ea typeface="Arial"/>
                <a:cs typeface="Arial"/>
                <a:sym typeface="Arial"/>
              </a:rPr>
              <a:t> </a:t>
            </a:r>
            <a:r>
              <a:rPr lang="en-GB" sz="1200" b="1" u="sng">
                <a:latin typeface="Arial"/>
                <a:ea typeface="Arial"/>
                <a:cs typeface="Arial"/>
                <a:sym typeface="Arial"/>
              </a:rPr>
              <a:t>Extensibility</a:t>
            </a:r>
            <a:r>
              <a:rPr lang="en-GB" sz="1200">
                <a:latin typeface="Arial"/>
                <a:ea typeface="Arial"/>
                <a:cs typeface="Arial"/>
                <a:sym typeface="Arial"/>
              </a:rPr>
              <a:t>,</a:t>
            </a:r>
            <a:r>
              <a:rPr lang="en-GB" sz="1200" b="1">
                <a:latin typeface="Arial"/>
                <a:ea typeface="Arial"/>
                <a:cs typeface="Arial"/>
                <a:sym typeface="Arial"/>
              </a:rPr>
              <a:t> and </a:t>
            </a:r>
            <a:r>
              <a:rPr lang="en-GB" sz="1200" b="1" u="sng">
                <a:latin typeface="Arial"/>
                <a:ea typeface="Arial"/>
                <a:cs typeface="Arial"/>
                <a:sym typeface="Arial"/>
              </a:rPr>
              <a:t>Reusability </a:t>
            </a:r>
            <a:r>
              <a:rPr lang="en-GB" sz="1200" b="1">
                <a:latin typeface="Arial"/>
                <a:ea typeface="Arial"/>
                <a:cs typeface="Arial"/>
                <a:sym typeface="Arial"/>
              </a:rPr>
              <a:t>through Generality and Open/Closed Design</a:t>
            </a:r>
            <a:r>
              <a:rPr lang="en-GB" sz="1200">
                <a:latin typeface="Arial"/>
                <a:ea typeface="Arial"/>
                <a:cs typeface="Arial"/>
                <a:sym typeface="Arial"/>
              </a:rPr>
              <a:t>: Methods like </a:t>
            </a:r>
            <a:r>
              <a:rPr lang="en-GB" sz="1200">
                <a:latin typeface="Roboto Mono"/>
                <a:ea typeface="Roboto Mono"/>
                <a:cs typeface="Roboto Mono"/>
                <a:sym typeface="Roboto Mono"/>
              </a:rPr>
              <a:t>findExercises()</a:t>
            </a:r>
            <a:r>
              <a:rPr lang="en-GB" sz="1200">
                <a:latin typeface="Arial"/>
                <a:ea typeface="Arial"/>
                <a:cs typeface="Arial"/>
                <a:sym typeface="Arial"/>
              </a:rPr>
              <a:t> can handle generalized parameters and return consistent types, supporting </a:t>
            </a:r>
            <a:r>
              <a:rPr lang="en-GB" sz="1200" b="1">
                <a:latin typeface="Arial"/>
                <a:ea typeface="Arial"/>
                <a:cs typeface="Arial"/>
                <a:sym typeface="Arial"/>
              </a:rPr>
              <a:t>reusability</a:t>
            </a:r>
            <a:r>
              <a:rPr lang="en-GB" sz="1200">
                <a:latin typeface="Arial"/>
                <a:ea typeface="Arial"/>
                <a:cs typeface="Arial"/>
                <a:sym typeface="Arial"/>
              </a:rPr>
              <a:t> and </a:t>
            </a:r>
            <a:r>
              <a:rPr lang="en-GB" sz="1200" b="1">
                <a:latin typeface="Arial"/>
                <a:ea typeface="Arial"/>
                <a:cs typeface="Arial"/>
                <a:sym typeface="Arial"/>
              </a:rPr>
              <a:t>modularity</a:t>
            </a:r>
            <a:r>
              <a:rPr lang="en-GB" sz="1200">
                <a:latin typeface="Arial"/>
                <a:ea typeface="Arial"/>
                <a:cs typeface="Arial"/>
                <a:sym typeface="Arial"/>
              </a:rPr>
              <a:t>. New functionalities, such as adding exercise categories or modifying a workout type, can be integrated seamlessly without altering existing components, adhering to the </a:t>
            </a:r>
            <a:r>
              <a:rPr lang="en-GB" sz="1200" b="1">
                <a:latin typeface="Arial"/>
                <a:ea typeface="Arial"/>
                <a:cs typeface="Arial"/>
                <a:sym typeface="Arial"/>
              </a:rPr>
              <a:t>Open/Closed Principle</a:t>
            </a:r>
            <a:r>
              <a:rPr lang="en-GB" sz="1200">
                <a:latin typeface="Arial"/>
                <a:ea typeface="Arial"/>
                <a:cs typeface="Arial"/>
                <a:sym typeface="Arial"/>
              </a:rPr>
              <a:t>.</a:t>
            </a:r>
            <a:endParaRPr sz="1200">
              <a:latin typeface="Arial"/>
              <a:ea typeface="Arial"/>
              <a:cs typeface="Arial"/>
              <a:sym typeface="Arial"/>
            </a:endParaRPr>
          </a:p>
          <a:p>
            <a:pPr marL="0" lvl="0" indent="0" algn="l" rtl="0">
              <a:spcBef>
                <a:spcPts val="200"/>
              </a:spcBef>
              <a:spcAft>
                <a:spcPts val="1600"/>
              </a:spcAft>
              <a:buNone/>
            </a:pPr>
            <a:r>
              <a:rPr lang="en-GB" sz="1200">
                <a:solidFill>
                  <a:srgbClr val="82C7A5"/>
                </a:solidFill>
                <a:latin typeface="Arial"/>
                <a:ea typeface="Arial"/>
                <a:cs typeface="Arial"/>
                <a:sym typeface="Arial"/>
              </a:rPr>
              <a:t>E.g. Interfaces like </a:t>
            </a:r>
            <a:r>
              <a:rPr lang="en-GB" sz="1100" b="1">
                <a:solidFill>
                  <a:srgbClr val="82C7A5"/>
                </a:solidFill>
                <a:latin typeface="Montserrat"/>
                <a:ea typeface="Montserrat"/>
                <a:cs typeface="Montserrat"/>
                <a:sym typeface="Montserrat"/>
              </a:rPr>
              <a:t>GetWorkoutTime(vector&lt;double&gt;  time_options:double)</a:t>
            </a:r>
            <a:r>
              <a:rPr lang="en-GB" sz="1200">
                <a:solidFill>
                  <a:srgbClr val="82C7A5"/>
                </a:solidFill>
                <a:latin typeface="Arial"/>
                <a:ea typeface="Arial"/>
                <a:cs typeface="Arial"/>
                <a:sym typeface="Arial"/>
              </a:rPr>
              <a:t> and workout objects use vectors over arrays to allow additional time and workout category options.</a:t>
            </a:r>
            <a:endParaRPr sz="1200">
              <a:solidFill>
                <a:srgbClr val="82C7A5"/>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Testing Plan</a:t>
            </a:r>
            <a:endParaRPr/>
          </a:p>
        </p:txBody>
      </p:sp>
      <p:sp>
        <p:nvSpPr>
          <p:cNvPr id="474" name="Google Shape;474;p3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Our interfaces must be able to match the non-functional requirements of the user:</a:t>
            </a:r>
            <a:br>
              <a:rPr lang="en-GB" b="1"/>
            </a:br>
            <a:r>
              <a:rPr lang="en-GB"/>
              <a:t>	For example:</a:t>
            </a:r>
            <a:endParaRPr/>
          </a:p>
          <a:p>
            <a:pPr marL="457200" lvl="0" indent="-311150" algn="l" rtl="0">
              <a:spcBef>
                <a:spcPts val="1600"/>
              </a:spcBef>
              <a:spcAft>
                <a:spcPts val="0"/>
              </a:spcAft>
              <a:buSzPts val="1300"/>
              <a:buChar char="●"/>
            </a:pPr>
            <a:r>
              <a:rPr lang="en-GB" b="1"/>
              <a:t>BeginWorkout()</a:t>
            </a:r>
            <a:r>
              <a:rPr lang="en-GB"/>
              <a:t> is tested to be successful if the return correct workout</a:t>
            </a:r>
            <a:endParaRPr/>
          </a:p>
          <a:p>
            <a:pPr marL="914400" lvl="1" indent="-311150" algn="l" rtl="0">
              <a:spcBef>
                <a:spcPts val="0"/>
              </a:spcBef>
              <a:spcAft>
                <a:spcPts val="0"/>
              </a:spcAft>
              <a:buSzPts val="1300"/>
              <a:buChar char="○"/>
            </a:pPr>
            <a:r>
              <a:rPr lang="en-GB" sz="1300"/>
              <a:t>This method will considered failed if it returns the improper workout type or null</a:t>
            </a:r>
            <a:endParaRPr sz="1300"/>
          </a:p>
          <a:p>
            <a:pPr marL="457200" lvl="0" indent="-311150" algn="l" rtl="0">
              <a:spcBef>
                <a:spcPts val="0"/>
              </a:spcBef>
              <a:spcAft>
                <a:spcPts val="0"/>
              </a:spcAft>
              <a:buSzPts val="1300"/>
              <a:buFont typeface="Arial"/>
              <a:buChar char="●"/>
            </a:pPr>
            <a:r>
              <a:rPr lang="en-GB" b="1"/>
              <a:t>Inputs</a:t>
            </a:r>
            <a:r>
              <a:rPr lang="en-GB"/>
              <a:t>: Time (double), workout type (object), duration (vector&lt;double&gt;), and Instagram ID (system input)</a:t>
            </a:r>
            <a:endParaRPr/>
          </a:p>
          <a:p>
            <a:pPr marL="457200" lvl="0" indent="-311150" algn="l" rtl="0">
              <a:spcBef>
                <a:spcPts val="0"/>
              </a:spcBef>
              <a:spcAft>
                <a:spcPts val="0"/>
              </a:spcAft>
              <a:buSzPts val="1300"/>
              <a:buFont typeface="Arial"/>
              <a:buChar char="●"/>
            </a:pPr>
            <a:r>
              <a:rPr lang="en-GB" b="1"/>
              <a:t>Outputs</a:t>
            </a:r>
            <a:r>
              <a:rPr lang="en-GB"/>
              <a:t>: Boolean success indicators, images, or errors handled appropriately</a:t>
            </a:r>
            <a:endParaRPr/>
          </a:p>
          <a:p>
            <a:pPr marL="0" lvl="0" indent="0" algn="l" rtl="0">
              <a:spcBef>
                <a:spcPts val="1200"/>
              </a:spcBef>
              <a:spcAft>
                <a:spcPts val="0"/>
              </a:spcAft>
              <a:buNone/>
            </a:pPr>
            <a:r>
              <a:rPr lang="en-GB" b="1"/>
              <a:t>Reporting Mechanisms:</a:t>
            </a:r>
            <a:endParaRPr b="1"/>
          </a:p>
          <a:p>
            <a:pPr marL="457200" lvl="0" indent="-311150" algn="l" rtl="0">
              <a:spcBef>
                <a:spcPts val="1200"/>
              </a:spcBef>
              <a:spcAft>
                <a:spcPts val="0"/>
              </a:spcAft>
              <a:buSzPts val="1300"/>
              <a:buFont typeface="Arial"/>
              <a:buChar char="●"/>
            </a:pPr>
            <a:r>
              <a:rPr lang="en-GB"/>
              <a:t>Test results will be recorded in a shared GitHub repository</a:t>
            </a:r>
            <a:endParaRPr/>
          </a:p>
          <a:p>
            <a:pPr marL="457200" lvl="0" indent="-311150" algn="l" rtl="0">
              <a:spcBef>
                <a:spcPts val="0"/>
              </a:spcBef>
              <a:spcAft>
                <a:spcPts val="0"/>
              </a:spcAft>
              <a:buSzPts val="1300"/>
              <a:buChar char="●"/>
            </a:pPr>
            <a:r>
              <a:rPr lang="en-GB"/>
              <a:t>Bugs will be logged in an issue tracker (e.g., Jira) and assigned to relevant team members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3"/>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t>Spotlight on mobile</a:t>
            </a:r>
            <a:endParaRPr sz="1000"/>
          </a:p>
        </p:txBody>
      </p:sp>
      <p:sp>
        <p:nvSpPr>
          <p:cNvPr id="480" name="Google Shape;480;p33"/>
          <p:cNvSpPr txBox="1">
            <a:spLocks noGrp="1"/>
          </p:cNvSpPr>
          <p:nvPr>
            <p:ph type="title"/>
          </p:nvPr>
        </p:nvSpPr>
        <p:spPr>
          <a:xfrm>
            <a:off x="5581875" y="-912200"/>
            <a:ext cx="3279000" cy="17973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GB" b="1" dirty="0">
                <a:solidFill>
                  <a:schemeClr val="dk1"/>
                </a:solidFill>
              </a:rPr>
              <a:t>QuickFit Home Screen</a:t>
            </a:r>
            <a:endParaRPr b="1" dirty="0">
              <a:solidFill>
                <a:schemeClr val="dk1"/>
              </a:solidFill>
            </a:endParaRPr>
          </a:p>
        </p:txBody>
      </p:sp>
      <p:sp>
        <p:nvSpPr>
          <p:cNvPr id="481" name="Google Shape;481;p33"/>
          <p:cNvSpPr txBox="1">
            <a:spLocks noGrp="1"/>
          </p:cNvSpPr>
          <p:nvPr>
            <p:ph type="body" idx="1"/>
          </p:nvPr>
        </p:nvSpPr>
        <p:spPr>
          <a:xfrm>
            <a:off x="5641275" y="535600"/>
            <a:ext cx="2844900" cy="313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300" dirty="0">
                <a:solidFill>
                  <a:srgbClr val="000000"/>
                </a:solidFill>
                <a:latin typeface="Arial"/>
                <a:ea typeface="Arial"/>
                <a:cs typeface="Arial"/>
                <a:sym typeface="Arial"/>
              </a:rPr>
              <a:t>QuickFit app home screen highlights </a:t>
            </a:r>
            <a:r>
              <a:rPr lang="en-GB" sz="1300" b="1" dirty="0">
                <a:solidFill>
                  <a:srgbClr val="000000"/>
                </a:solidFill>
                <a:latin typeface="Arial"/>
                <a:ea typeface="Arial"/>
                <a:cs typeface="Arial"/>
                <a:sym typeface="Arial"/>
              </a:rPr>
              <a:t>quick access</a:t>
            </a:r>
            <a:r>
              <a:rPr lang="en-GB" sz="1300" dirty="0">
                <a:solidFill>
                  <a:srgbClr val="000000"/>
                </a:solidFill>
                <a:latin typeface="Arial"/>
                <a:ea typeface="Arial"/>
                <a:cs typeface="Arial"/>
                <a:sym typeface="Arial"/>
              </a:rPr>
              <a:t>, a key non-functional requirement, with intuitive navigation buttons like </a:t>
            </a:r>
            <a:r>
              <a:rPr lang="en-GB" sz="1300" b="1" dirty="0">
                <a:solidFill>
                  <a:srgbClr val="000000"/>
                </a:solidFill>
                <a:latin typeface="Arial"/>
                <a:ea typeface="Arial"/>
                <a:cs typeface="Arial"/>
                <a:sym typeface="Arial"/>
              </a:rPr>
              <a:t>"Start Workout"</a:t>
            </a:r>
            <a:r>
              <a:rPr lang="en-GB" sz="1300" dirty="0">
                <a:solidFill>
                  <a:srgbClr val="000000"/>
                </a:solidFill>
                <a:latin typeface="Arial"/>
                <a:ea typeface="Arial"/>
                <a:cs typeface="Arial"/>
                <a:sym typeface="Arial"/>
              </a:rPr>
              <a:t> and </a:t>
            </a:r>
            <a:r>
              <a:rPr lang="en-GB" sz="1300" b="1" dirty="0">
                <a:solidFill>
                  <a:srgbClr val="000000"/>
                </a:solidFill>
                <a:latin typeface="Arial"/>
                <a:ea typeface="Arial"/>
                <a:cs typeface="Arial"/>
                <a:sym typeface="Arial"/>
              </a:rPr>
              <a:t>"Track Progress."</a:t>
            </a:r>
            <a:r>
              <a:rPr lang="en-GB" sz="1300" dirty="0">
                <a:solidFill>
                  <a:srgbClr val="000000"/>
                </a:solidFill>
                <a:latin typeface="Arial"/>
                <a:ea typeface="Arial"/>
                <a:cs typeface="Arial"/>
                <a:sym typeface="Arial"/>
              </a:rPr>
              <a:t> The design ensures usability and responsiveness with features like detailed stats, a </a:t>
            </a:r>
            <a:r>
              <a:rPr lang="en-GB" sz="1300" b="1" dirty="0">
                <a:solidFill>
                  <a:srgbClr val="000000"/>
                </a:solidFill>
                <a:latin typeface="Arial"/>
                <a:ea typeface="Arial"/>
                <a:cs typeface="Arial"/>
                <a:sym typeface="Arial"/>
              </a:rPr>
              <a:t>Daily Workouts tracker</a:t>
            </a:r>
            <a:r>
              <a:rPr lang="en-GB" sz="1300" dirty="0">
                <a:solidFill>
                  <a:srgbClr val="000000"/>
                </a:solidFill>
                <a:latin typeface="Arial"/>
                <a:ea typeface="Arial"/>
                <a:cs typeface="Arial"/>
                <a:sym typeface="Arial"/>
              </a:rPr>
              <a:t>, and a "</a:t>
            </a:r>
            <a:r>
              <a:rPr lang="en-GB" sz="1300" b="1" dirty="0">
                <a:solidFill>
                  <a:srgbClr val="000000"/>
                </a:solidFill>
                <a:latin typeface="Arial"/>
                <a:ea typeface="Arial"/>
                <a:cs typeface="Arial"/>
                <a:sym typeface="Arial"/>
              </a:rPr>
              <a:t>Friends</a:t>
            </a:r>
            <a:r>
              <a:rPr lang="en-GB" sz="1300" dirty="0">
                <a:solidFill>
                  <a:srgbClr val="000000"/>
                </a:solidFill>
                <a:latin typeface="Arial"/>
                <a:ea typeface="Arial"/>
                <a:cs typeface="Arial"/>
                <a:sym typeface="Arial"/>
              </a:rPr>
              <a:t>" section for engagement. The clean layout enhances accessibility and efficiency, meeting user needs effectively.</a:t>
            </a:r>
            <a:endParaRPr sz="1300" dirty="0"/>
          </a:p>
        </p:txBody>
      </p:sp>
      <p:pic>
        <p:nvPicPr>
          <p:cNvPr id="482" name="Google Shape;482;p33"/>
          <p:cNvPicPr preferRelativeResize="0"/>
          <p:nvPr/>
        </p:nvPicPr>
        <p:blipFill>
          <a:blip r:embed="rId3">
            <a:alphaModFix/>
          </a:blip>
          <a:stretch>
            <a:fillRect/>
          </a:stretch>
        </p:blipFill>
        <p:spPr>
          <a:xfrm>
            <a:off x="1153594" y="173413"/>
            <a:ext cx="2215231" cy="4796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6"/>
        <p:cNvGrpSpPr/>
        <p:nvPr/>
      </p:nvGrpSpPr>
      <p:grpSpPr>
        <a:xfrm>
          <a:off x="0" y="0"/>
          <a:ext cx="0" cy="0"/>
          <a:chOff x="0" y="0"/>
          <a:chExt cx="0" cy="0"/>
        </a:xfrm>
      </p:grpSpPr>
      <p:sp>
        <p:nvSpPr>
          <p:cNvPr id="487" name="Google Shape;487;p34"/>
          <p:cNvSpPr txBox="1">
            <a:spLocks noGrp="1"/>
          </p:cNvSpPr>
          <p:nvPr>
            <p:ph type="title"/>
          </p:nvPr>
        </p:nvSpPr>
        <p:spPr>
          <a:xfrm>
            <a:off x="1244100" y="116775"/>
            <a:ext cx="6655800" cy="124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7000"/>
              <a:t>Thank you!</a:t>
            </a:r>
            <a:endParaRPr sz="7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8"/>
          <p:cNvSpPr txBox="1">
            <a:spLocks noGrp="1"/>
          </p:cNvSpPr>
          <p:nvPr>
            <p:ph type="title"/>
          </p:nvPr>
        </p:nvSpPr>
        <p:spPr>
          <a:xfrm>
            <a:off x="12975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Contents</a:t>
            </a:r>
            <a:endParaRPr/>
          </a:p>
        </p:txBody>
      </p:sp>
      <p:sp>
        <p:nvSpPr>
          <p:cNvPr id="234" name="Google Shape;234;p18"/>
          <p:cNvSpPr txBox="1"/>
          <p:nvPr/>
        </p:nvSpPr>
        <p:spPr>
          <a:xfrm>
            <a:off x="1294301"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Introduction</a:t>
            </a:r>
            <a:endParaRPr sz="1800">
              <a:solidFill>
                <a:srgbClr val="CACACA"/>
              </a:solidFill>
              <a:latin typeface="Average"/>
              <a:ea typeface="Average"/>
              <a:cs typeface="Average"/>
              <a:sym typeface="Average"/>
            </a:endParaRPr>
          </a:p>
        </p:txBody>
      </p:sp>
      <p:sp>
        <p:nvSpPr>
          <p:cNvPr id="235" name="Google Shape;235;p18"/>
          <p:cNvSpPr txBox="1"/>
          <p:nvPr/>
        </p:nvSpPr>
        <p:spPr>
          <a:xfrm>
            <a:off x="1294301" y="24230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Users</a:t>
            </a:r>
            <a:endParaRPr>
              <a:solidFill>
                <a:srgbClr val="CACACA"/>
              </a:solidFill>
              <a:latin typeface="Montserrat"/>
              <a:ea typeface="Montserrat"/>
              <a:cs typeface="Montserrat"/>
              <a:sym typeface="Montserrat"/>
            </a:endParaRPr>
          </a:p>
        </p:txBody>
      </p:sp>
      <p:sp>
        <p:nvSpPr>
          <p:cNvPr id="236" name="Google Shape;236;p18"/>
          <p:cNvSpPr txBox="1"/>
          <p:nvPr/>
        </p:nvSpPr>
        <p:spPr>
          <a:xfrm>
            <a:off x="1294301" y="27485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Problem Statements</a:t>
            </a:r>
            <a:endParaRPr>
              <a:solidFill>
                <a:schemeClr val="lt1"/>
              </a:solidFill>
              <a:latin typeface="Montserrat"/>
              <a:ea typeface="Montserrat"/>
              <a:cs typeface="Montserrat"/>
              <a:sym typeface="Montserrat"/>
            </a:endParaRPr>
          </a:p>
        </p:txBody>
      </p:sp>
      <p:sp>
        <p:nvSpPr>
          <p:cNvPr id="237" name="Google Shape;237;p18"/>
          <p:cNvSpPr txBox="1"/>
          <p:nvPr/>
        </p:nvSpPr>
        <p:spPr>
          <a:xfrm>
            <a:off x="1294301" y="30740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Requirements</a:t>
            </a:r>
            <a:endParaRPr sz="1800">
              <a:solidFill>
                <a:srgbClr val="CACACA"/>
              </a:solidFill>
              <a:latin typeface="Average"/>
              <a:ea typeface="Average"/>
              <a:cs typeface="Average"/>
              <a:sym typeface="Average"/>
            </a:endParaRPr>
          </a:p>
        </p:txBody>
      </p:sp>
      <p:sp>
        <p:nvSpPr>
          <p:cNvPr id="238" name="Google Shape;238;p18"/>
          <p:cNvSpPr txBox="1"/>
          <p:nvPr/>
        </p:nvSpPr>
        <p:spPr>
          <a:xfrm>
            <a:off x="1294301" y="33995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Use Cases</a:t>
            </a:r>
            <a:endParaRPr>
              <a:solidFill>
                <a:schemeClr val="lt1"/>
              </a:solidFill>
              <a:latin typeface="Montserrat"/>
              <a:ea typeface="Montserrat"/>
              <a:cs typeface="Montserrat"/>
              <a:sym typeface="Montserrat"/>
            </a:endParaRPr>
          </a:p>
        </p:txBody>
      </p:sp>
      <p:sp>
        <p:nvSpPr>
          <p:cNvPr id="239" name="Google Shape;239;p18"/>
          <p:cNvSpPr txBox="1"/>
          <p:nvPr/>
        </p:nvSpPr>
        <p:spPr>
          <a:xfrm>
            <a:off x="1294298" y="37250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SDLC Model</a:t>
            </a:r>
            <a:endParaRPr sz="1800">
              <a:solidFill>
                <a:srgbClr val="CACACA"/>
              </a:solidFill>
              <a:latin typeface="Average"/>
              <a:ea typeface="Average"/>
              <a:cs typeface="Average"/>
              <a:sym typeface="Average"/>
            </a:endParaRPr>
          </a:p>
        </p:txBody>
      </p:sp>
      <p:sp>
        <p:nvSpPr>
          <p:cNvPr id="240" name="Google Shape;240;p18"/>
          <p:cNvSpPr txBox="1"/>
          <p:nvPr/>
        </p:nvSpPr>
        <p:spPr>
          <a:xfrm>
            <a:off x="4571998"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Architecture</a:t>
            </a:r>
            <a:endParaRPr sz="1800">
              <a:solidFill>
                <a:srgbClr val="CACACA"/>
              </a:solidFill>
              <a:latin typeface="Average"/>
              <a:ea typeface="Average"/>
              <a:cs typeface="Average"/>
              <a:sym typeface="Average"/>
            </a:endParaRPr>
          </a:p>
        </p:txBody>
      </p:sp>
      <p:sp>
        <p:nvSpPr>
          <p:cNvPr id="241" name="Google Shape;241;p18"/>
          <p:cNvSpPr txBox="1"/>
          <p:nvPr/>
        </p:nvSpPr>
        <p:spPr>
          <a:xfrm>
            <a:off x="4571998" y="24230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Interfaces</a:t>
            </a:r>
            <a:endParaRPr sz="1800">
              <a:solidFill>
                <a:srgbClr val="CACACA"/>
              </a:solidFill>
              <a:latin typeface="Average"/>
              <a:ea typeface="Average"/>
              <a:cs typeface="Average"/>
              <a:sym typeface="Average"/>
            </a:endParaRPr>
          </a:p>
        </p:txBody>
      </p:sp>
      <p:sp>
        <p:nvSpPr>
          <p:cNvPr id="242" name="Google Shape;242;p18"/>
          <p:cNvSpPr txBox="1"/>
          <p:nvPr/>
        </p:nvSpPr>
        <p:spPr>
          <a:xfrm>
            <a:off x="4571998" y="2748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Design Patterns</a:t>
            </a:r>
            <a:endParaRPr sz="1800">
              <a:solidFill>
                <a:schemeClr val="lt1"/>
              </a:solidFill>
              <a:latin typeface="Average"/>
              <a:ea typeface="Average"/>
              <a:cs typeface="Average"/>
              <a:sym typeface="Average"/>
            </a:endParaRPr>
          </a:p>
        </p:txBody>
      </p:sp>
      <p:sp>
        <p:nvSpPr>
          <p:cNvPr id="243" name="Google Shape;243;p18"/>
          <p:cNvSpPr txBox="1"/>
          <p:nvPr/>
        </p:nvSpPr>
        <p:spPr>
          <a:xfrm>
            <a:off x="4571998" y="30740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Design Principles</a:t>
            </a:r>
            <a:endParaRPr sz="1800">
              <a:solidFill>
                <a:schemeClr val="lt1"/>
              </a:solidFill>
              <a:latin typeface="Average"/>
              <a:ea typeface="Average"/>
              <a:cs typeface="Average"/>
              <a:sym typeface="Average"/>
            </a:endParaRPr>
          </a:p>
        </p:txBody>
      </p:sp>
      <p:sp>
        <p:nvSpPr>
          <p:cNvPr id="244" name="Google Shape;244;p18"/>
          <p:cNvSpPr txBox="1"/>
          <p:nvPr/>
        </p:nvSpPr>
        <p:spPr>
          <a:xfrm>
            <a:off x="4571998" y="3399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Testing Plan</a:t>
            </a:r>
            <a:endParaRPr sz="1800">
              <a:solidFill>
                <a:schemeClr val="lt1"/>
              </a:solidFill>
              <a:latin typeface="Average"/>
              <a:ea typeface="Average"/>
              <a:cs typeface="Average"/>
              <a:sym typeface="Average"/>
            </a:endParaRPr>
          </a:p>
        </p:txBody>
      </p:sp>
      <p:sp>
        <p:nvSpPr>
          <p:cNvPr id="245" name="Google Shape;245;p18"/>
          <p:cNvSpPr txBox="1"/>
          <p:nvPr/>
        </p:nvSpPr>
        <p:spPr>
          <a:xfrm>
            <a:off x="4571998" y="37250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UI/UX</a:t>
            </a:r>
            <a:endParaRPr>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Introduction</a:t>
            </a:r>
            <a:endParaRPr sz="3000"/>
          </a:p>
        </p:txBody>
      </p:sp>
      <p:sp>
        <p:nvSpPr>
          <p:cNvPr id="251" name="Google Shape;251;p19"/>
          <p:cNvSpPr txBox="1">
            <a:spLocks noGrp="1"/>
          </p:cNvSpPr>
          <p:nvPr>
            <p:ph type="body" idx="1"/>
          </p:nvPr>
        </p:nvSpPr>
        <p:spPr>
          <a:xfrm>
            <a:off x="1297500" y="1116150"/>
            <a:ext cx="7038900" cy="17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dirty="0"/>
              <a:t>QuickFit is a micro-fitness app designed to help maximize activity done throughout the day.</a:t>
            </a:r>
            <a:endParaRPr sz="1500" dirty="0"/>
          </a:p>
          <a:p>
            <a:pPr marL="0" lvl="0" indent="0" algn="l" rtl="0">
              <a:spcBef>
                <a:spcPts val="1600"/>
              </a:spcBef>
              <a:spcAft>
                <a:spcPts val="0"/>
              </a:spcAft>
              <a:buNone/>
            </a:pPr>
            <a:r>
              <a:rPr lang="en-GB" sz="1500" dirty="0"/>
              <a:t>Our objective is to motivate people to live a healthy life by working out in short bursts throughout the day. “No time? No problem! Get QuickFit”. We encourage doing physical, mental, and stretching exercises to keep the body active!</a:t>
            </a:r>
            <a:endParaRPr dirty="0">
              <a:latin typeface="Arial"/>
              <a:ea typeface="Arial"/>
              <a:cs typeface="Arial"/>
              <a:sym typeface="Arial"/>
            </a:endParaRPr>
          </a:p>
          <a:p>
            <a:pPr marL="0" lvl="0" indent="0" algn="l" rtl="0">
              <a:spcBef>
                <a:spcPts val="1600"/>
              </a:spcBef>
              <a:spcAft>
                <a:spcPts val="1600"/>
              </a:spcAft>
              <a:buNone/>
            </a:pPr>
            <a:endParaRPr dirty="0"/>
          </a:p>
        </p:txBody>
      </p:sp>
      <p:pic>
        <p:nvPicPr>
          <p:cNvPr id="252" name="Google Shape;252;p19"/>
          <p:cNvPicPr preferRelativeResize="0"/>
          <p:nvPr/>
        </p:nvPicPr>
        <p:blipFill>
          <a:blip r:embed="rId3">
            <a:alphaModFix/>
          </a:blip>
          <a:stretch>
            <a:fillRect/>
          </a:stretch>
        </p:blipFill>
        <p:spPr>
          <a:xfrm>
            <a:off x="419237" y="2314615"/>
            <a:ext cx="8305525" cy="276850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0"/>
          <p:cNvSpPr txBox="1">
            <a:spLocks noGrp="1"/>
          </p:cNvSpPr>
          <p:nvPr>
            <p:ph type="title"/>
          </p:nvPr>
        </p:nvSpPr>
        <p:spPr>
          <a:xfrm>
            <a:off x="1402575" y="404150"/>
            <a:ext cx="3798900" cy="7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Users</a:t>
            </a:r>
            <a:endParaRPr sz="3000"/>
          </a:p>
        </p:txBody>
      </p:sp>
      <p:sp>
        <p:nvSpPr>
          <p:cNvPr id="258" name="Google Shape;258;p20"/>
          <p:cNvSpPr txBox="1">
            <a:spLocks noGrp="1"/>
          </p:cNvSpPr>
          <p:nvPr>
            <p:ph type="body" idx="1"/>
          </p:nvPr>
        </p:nvSpPr>
        <p:spPr>
          <a:xfrm>
            <a:off x="1311700" y="1015738"/>
            <a:ext cx="3798900" cy="1975200"/>
          </a:xfrm>
          <a:prstGeom prst="rect">
            <a:avLst/>
          </a:prstGeom>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GB" sz="1600" b="1" u="sng">
                <a:solidFill>
                  <a:srgbClr val="FFFFFF"/>
                </a:solidFill>
              </a:rPr>
              <a:t>Customers:</a:t>
            </a:r>
            <a:r>
              <a:rPr lang="en-GB" sz="1600">
                <a:solidFill>
                  <a:srgbClr val="FFFFFF"/>
                </a:solidFill>
              </a:rPr>
              <a:t> </a:t>
            </a:r>
            <a:endParaRPr sz="1600">
              <a:solidFill>
                <a:srgbClr val="FFFFFF"/>
              </a:solidFill>
            </a:endParaRPr>
          </a:p>
          <a:p>
            <a:pPr marL="0" lvl="0" indent="0" algn="l" rtl="0">
              <a:lnSpc>
                <a:spcPct val="115000"/>
              </a:lnSpc>
              <a:spcBef>
                <a:spcPts val="0"/>
              </a:spcBef>
              <a:spcAft>
                <a:spcPts val="0"/>
              </a:spcAft>
              <a:buNone/>
            </a:pPr>
            <a:r>
              <a:rPr lang="en-GB" sz="1600">
                <a:solidFill>
                  <a:srgbClr val="FFFFFF"/>
                </a:solidFill>
              </a:rPr>
              <a:t>People using the app to do short burst exercises </a:t>
            </a:r>
            <a:endParaRPr sz="1600">
              <a:solidFill>
                <a:srgbClr val="FFFFFF"/>
              </a:solidFill>
            </a:endParaRPr>
          </a:p>
          <a:p>
            <a:pPr marL="0" lvl="0" indent="0" algn="l" rtl="0">
              <a:spcBef>
                <a:spcPts val="1000"/>
              </a:spcBef>
              <a:spcAft>
                <a:spcPts val="0"/>
              </a:spcAft>
              <a:buNone/>
            </a:pPr>
            <a:r>
              <a:rPr lang="en-GB" sz="1600" b="1" u="sng">
                <a:solidFill>
                  <a:srgbClr val="FFFFFF"/>
                </a:solidFill>
              </a:rPr>
              <a:t>Admin: </a:t>
            </a:r>
            <a:endParaRPr sz="1600" b="1" u="sng">
              <a:solidFill>
                <a:srgbClr val="FFFFFF"/>
              </a:solidFill>
            </a:endParaRPr>
          </a:p>
          <a:p>
            <a:pPr marL="0" lvl="0" indent="0" algn="l" rtl="0">
              <a:spcBef>
                <a:spcPts val="0"/>
              </a:spcBef>
              <a:spcAft>
                <a:spcPts val="0"/>
              </a:spcAft>
              <a:buNone/>
            </a:pPr>
            <a:r>
              <a:rPr lang="en-GB" sz="1600">
                <a:solidFill>
                  <a:srgbClr val="FFFFFF"/>
                </a:solidFill>
              </a:rPr>
              <a:t>People who responsible for developing and maintaining the app</a:t>
            </a:r>
            <a:endParaRPr sz="1600">
              <a:solidFill>
                <a:srgbClr val="FFFFFF"/>
              </a:solidFill>
            </a:endParaRPr>
          </a:p>
        </p:txBody>
      </p:sp>
      <p:pic>
        <p:nvPicPr>
          <p:cNvPr id="259" name="Google Shape;259;p20"/>
          <p:cNvPicPr preferRelativeResize="0"/>
          <p:nvPr/>
        </p:nvPicPr>
        <p:blipFill rotWithShape="1">
          <a:blip r:embed="rId3">
            <a:alphaModFix/>
          </a:blip>
          <a:srcRect l="17858" t="15369" r="10276" b="-15369"/>
          <a:stretch/>
        </p:blipFill>
        <p:spPr>
          <a:xfrm rot="-5400000">
            <a:off x="5710147" y="2704980"/>
            <a:ext cx="2431500" cy="2436000"/>
          </a:xfrm>
          <a:prstGeom prst="diagStripe">
            <a:avLst>
              <a:gd name="adj" fmla="val 50445"/>
            </a:avLst>
          </a:prstGeom>
          <a:noFill/>
          <a:ln>
            <a:noFill/>
          </a:ln>
        </p:spPr>
      </p:pic>
      <p:pic>
        <p:nvPicPr>
          <p:cNvPr id="260" name="Google Shape;260;p20"/>
          <p:cNvPicPr preferRelativeResize="0"/>
          <p:nvPr/>
        </p:nvPicPr>
        <p:blipFill rotWithShape="1">
          <a:blip r:embed="rId4">
            <a:alphaModFix/>
          </a:blip>
          <a:srcRect l="24172" t="14359" r="-9950" b="417"/>
          <a:stretch/>
        </p:blipFill>
        <p:spPr>
          <a:xfrm rot="-5400000">
            <a:off x="5718946" y="1338207"/>
            <a:ext cx="2504700" cy="2509500"/>
          </a:xfrm>
          <a:prstGeom prst="diagStripe">
            <a:avLst>
              <a:gd name="adj" fmla="val 50445"/>
            </a:avLst>
          </a:prstGeom>
          <a:noFill/>
          <a:ln>
            <a:noFill/>
          </a:ln>
        </p:spPr>
      </p:pic>
      <p:pic>
        <p:nvPicPr>
          <p:cNvPr id="261" name="Google Shape;261;p20"/>
          <p:cNvPicPr preferRelativeResize="0"/>
          <p:nvPr/>
        </p:nvPicPr>
        <p:blipFill rotWithShape="1">
          <a:blip r:embed="rId5">
            <a:alphaModFix/>
          </a:blip>
          <a:srcRect l="-16960" t="12121" r="16960" b="15811"/>
          <a:stretch/>
        </p:blipFill>
        <p:spPr>
          <a:xfrm rot="5400000">
            <a:off x="6637386" y="2137210"/>
            <a:ext cx="2504700" cy="2509500"/>
          </a:xfrm>
          <a:prstGeom prst="diagStripe">
            <a:avLst>
              <a:gd name="adj" fmla="val 50445"/>
            </a:avLst>
          </a:prstGeom>
          <a:noFill/>
          <a:ln>
            <a:noFill/>
          </a:ln>
        </p:spPr>
      </p:pic>
      <p:sp>
        <p:nvSpPr>
          <p:cNvPr id="262" name="Google Shape;262;p20"/>
          <p:cNvSpPr/>
          <p:nvPr/>
        </p:nvSpPr>
        <p:spPr>
          <a:xfrm>
            <a:off x="7037650" y="3921100"/>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txBody>
          <a:bodyPr/>
          <a:lstStyle/>
          <a:p>
            <a:endParaRPr lang="en-US"/>
          </a:p>
        </p:txBody>
      </p:sp>
      <p:pic>
        <p:nvPicPr>
          <p:cNvPr id="263" name="Google Shape;263;p20"/>
          <p:cNvPicPr preferRelativeResize="0"/>
          <p:nvPr/>
        </p:nvPicPr>
        <p:blipFill rotWithShape="1">
          <a:blip r:embed="rId6">
            <a:alphaModFix/>
          </a:blip>
          <a:srcRect l="39718" t="2679" r="2584" b="-2679"/>
          <a:stretch/>
        </p:blipFill>
        <p:spPr>
          <a:xfrm rot="307155">
            <a:off x="24241" y="3172974"/>
            <a:ext cx="2504791" cy="2509599"/>
          </a:xfrm>
          <a:prstGeom prst="diagStripe">
            <a:avLst>
              <a:gd name="adj" fmla="val 50445"/>
            </a:avLst>
          </a:prstGeom>
          <a:noFill/>
          <a:ln>
            <a:noFill/>
          </a:ln>
        </p:spPr>
      </p:pic>
      <p:pic>
        <p:nvPicPr>
          <p:cNvPr id="264" name="Google Shape;264;p20"/>
          <p:cNvPicPr preferRelativeResize="0"/>
          <p:nvPr/>
        </p:nvPicPr>
        <p:blipFill rotWithShape="1">
          <a:blip r:embed="rId7">
            <a:alphaModFix/>
          </a:blip>
          <a:srcRect l="15815" t="20892" r="-3874" b="3049"/>
          <a:stretch/>
        </p:blipFill>
        <p:spPr>
          <a:xfrm rot="-10548204">
            <a:off x="88431" y="3468665"/>
            <a:ext cx="2504816" cy="2509625"/>
          </a:xfrm>
          <a:prstGeom prst="diagStripe">
            <a:avLst>
              <a:gd name="adj" fmla="val 50445"/>
            </a:avLst>
          </a:prstGeom>
          <a:noFill/>
          <a:ln>
            <a:noFill/>
          </a:ln>
        </p:spPr>
      </p:pic>
      <p:pic>
        <p:nvPicPr>
          <p:cNvPr id="265" name="Google Shape;265;p20"/>
          <p:cNvPicPr preferRelativeResize="0"/>
          <p:nvPr/>
        </p:nvPicPr>
        <p:blipFill rotWithShape="1">
          <a:blip r:embed="rId8">
            <a:alphaModFix/>
          </a:blip>
          <a:srcRect l="4520" t="20278" r="-4519" b="506"/>
          <a:stretch/>
        </p:blipFill>
        <p:spPr>
          <a:xfrm rot="-2809786">
            <a:off x="4256393" y="3173016"/>
            <a:ext cx="2504647" cy="2509531"/>
          </a:xfrm>
          <a:prstGeom prst="diagStripe">
            <a:avLst>
              <a:gd name="adj" fmla="val 50445"/>
            </a:avLst>
          </a:prstGeom>
          <a:noFill/>
          <a:ln>
            <a:noFill/>
          </a:ln>
        </p:spPr>
      </p:pic>
      <p:sp>
        <p:nvSpPr>
          <p:cNvPr id="266" name="Google Shape;266;p20"/>
          <p:cNvSpPr/>
          <p:nvPr/>
        </p:nvSpPr>
        <p:spPr>
          <a:xfrm rot="324986" flipH="1">
            <a:off x="-907480" y="2991350"/>
            <a:ext cx="2106488" cy="122253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txBody>
          <a:bodyPr/>
          <a:lstStyle/>
          <a:p>
            <a:endParaRPr lang="en-US"/>
          </a:p>
        </p:txBody>
      </p:sp>
      <p:pic>
        <p:nvPicPr>
          <p:cNvPr id="267" name="Google Shape;267;p20"/>
          <p:cNvPicPr preferRelativeResize="0"/>
          <p:nvPr/>
        </p:nvPicPr>
        <p:blipFill rotWithShape="1">
          <a:blip r:embed="rId9">
            <a:alphaModFix/>
          </a:blip>
          <a:srcRect t="14610" b="14603"/>
          <a:stretch/>
        </p:blipFill>
        <p:spPr>
          <a:xfrm rot="1397537">
            <a:off x="6294895" y="-555758"/>
            <a:ext cx="2505173" cy="2509742"/>
          </a:xfrm>
          <a:prstGeom prst="diagStripe">
            <a:avLst>
              <a:gd name="adj" fmla="val 50445"/>
            </a:avLst>
          </a:prstGeom>
          <a:noFill/>
          <a:ln>
            <a:noFill/>
          </a:ln>
        </p:spPr>
      </p:pic>
      <p:pic>
        <p:nvPicPr>
          <p:cNvPr id="268" name="Google Shape;268;p20"/>
          <p:cNvPicPr preferRelativeResize="0"/>
          <p:nvPr/>
        </p:nvPicPr>
        <p:blipFill rotWithShape="1">
          <a:blip r:embed="rId10">
            <a:alphaModFix/>
          </a:blip>
          <a:srcRect l="25083" t="3801" r="9078" b="-21145"/>
          <a:stretch/>
        </p:blipFill>
        <p:spPr>
          <a:xfrm rot="-9482206">
            <a:off x="6401830" y="-427394"/>
            <a:ext cx="2505003" cy="2509850"/>
          </a:xfrm>
          <a:prstGeom prst="diagStripe">
            <a:avLst>
              <a:gd name="adj" fmla="val 50445"/>
            </a:avLst>
          </a:prstGeom>
          <a:noFill/>
          <a:ln>
            <a:noFill/>
          </a:ln>
        </p:spPr>
      </p:pic>
      <p:sp>
        <p:nvSpPr>
          <p:cNvPr id="269" name="Google Shape;269;p20"/>
          <p:cNvSpPr/>
          <p:nvPr/>
        </p:nvSpPr>
        <p:spPr>
          <a:xfrm rot="-2067838">
            <a:off x="8155854" y="1279761"/>
            <a:ext cx="2106395" cy="1222476"/>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rgbClr val="0145AC"/>
          </a:solidFill>
          <a:ln>
            <a:noFill/>
          </a:ln>
        </p:spPr>
        <p:txBody>
          <a:bodyPr/>
          <a:lstStyle/>
          <a:p>
            <a:endParaRPr lang="en-US"/>
          </a:p>
        </p:txBody>
      </p:sp>
      <p:sp>
        <p:nvSpPr>
          <p:cNvPr id="270" name="Google Shape;270;p20"/>
          <p:cNvSpPr/>
          <p:nvPr/>
        </p:nvSpPr>
        <p:spPr>
          <a:xfrm rot="2700000">
            <a:off x="3052098" y="4566248"/>
            <a:ext cx="1735168" cy="1007029"/>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rgbClr val="82C7A5"/>
          </a:solidFill>
          <a:ln>
            <a:noFill/>
          </a:ln>
        </p:spPr>
        <p:txBody>
          <a:bodyPr/>
          <a:lstStyle/>
          <a:p>
            <a:endParaRPr lang="en-US"/>
          </a:p>
        </p:txBody>
      </p:sp>
      <p:sp>
        <p:nvSpPr>
          <p:cNvPr id="271" name="Google Shape;271;p20"/>
          <p:cNvSpPr/>
          <p:nvPr/>
        </p:nvSpPr>
        <p:spPr>
          <a:xfrm rot="-4052268">
            <a:off x="5727821" y="-1355597"/>
            <a:ext cx="4239450" cy="2460425"/>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rgbClr val="82C7A5"/>
          </a:solidFill>
          <a:ln>
            <a:noFill/>
          </a:ln>
        </p:spPr>
        <p:txBody>
          <a:bodyPr/>
          <a:lstStyle/>
          <a:p>
            <a:endParaRPr lang="en-US"/>
          </a:p>
        </p:txBody>
      </p:sp>
      <p:sp>
        <p:nvSpPr>
          <p:cNvPr id="272" name="Google Shape;272;p20"/>
          <p:cNvSpPr/>
          <p:nvPr/>
        </p:nvSpPr>
        <p:spPr>
          <a:xfrm rot="-2700000" flipH="1">
            <a:off x="2467205" y="4092960"/>
            <a:ext cx="1669634" cy="968995"/>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rgbClr val="0145AC"/>
          </a:solidFill>
          <a:ln>
            <a:noFill/>
          </a:ln>
        </p:spPr>
        <p:txBody>
          <a:bodyPr/>
          <a:lstStyle/>
          <a:p>
            <a:endParaRPr lang="en-US"/>
          </a:p>
        </p:txBody>
      </p:sp>
      <p:sp>
        <p:nvSpPr>
          <p:cNvPr id="273" name="Google Shape;273;p20"/>
          <p:cNvSpPr/>
          <p:nvPr/>
        </p:nvSpPr>
        <p:spPr>
          <a:xfrm rot="2700000">
            <a:off x="4932149" y="4644413"/>
            <a:ext cx="2137905" cy="1007029"/>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rgbClr val="0145AC"/>
          </a:solidFill>
          <a:ln>
            <a:noFill/>
          </a:ln>
        </p:spPr>
        <p:txBody>
          <a:bodyPr/>
          <a:lstStyle/>
          <a:p>
            <a:endParaRPr lang="en-US"/>
          </a:p>
        </p:txBody>
      </p:sp>
      <p:sp>
        <p:nvSpPr>
          <p:cNvPr id="274" name="Google Shape;274;p20"/>
          <p:cNvSpPr/>
          <p:nvPr/>
        </p:nvSpPr>
        <p:spPr>
          <a:xfrm rot="-7531387" flipH="1">
            <a:off x="8427836" y="2089478"/>
            <a:ext cx="1735016" cy="1006941"/>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rgbClr val="82C7A5"/>
          </a:solidFill>
          <a:ln>
            <a:noFill/>
          </a:ln>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1"/>
          <p:cNvSpPr txBox="1">
            <a:spLocks noGrp="1"/>
          </p:cNvSpPr>
          <p:nvPr>
            <p:ph type="title"/>
          </p:nvPr>
        </p:nvSpPr>
        <p:spPr>
          <a:xfrm>
            <a:off x="7054925" y="1867500"/>
            <a:ext cx="2215500" cy="140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a:t>User Diagram</a:t>
            </a:r>
            <a:endParaRPr sz="3000"/>
          </a:p>
        </p:txBody>
      </p:sp>
      <p:pic>
        <p:nvPicPr>
          <p:cNvPr id="280" name="Google Shape;280;p21"/>
          <p:cNvPicPr preferRelativeResize="0"/>
          <p:nvPr/>
        </p:nvPicPr>
        <p:blipFill>
          <a:blip r:embed="rId3">
            <a:alphaModFix/>
          </a:blip>
          <a:stretch>
            <a:fillRect/>
          </a:stretch>
        </p:blipFill>
        <p:spPr>
          <a:xfrm>
            <a:off x="-6" y="2"/>
            <a:ext cx="7005606"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2"/>
          <p:cNvSpPr txBox="1">
            <a:spLocks noGrp="1"/>
          </p:cNvSpPr>
          <p:nvPr>
            <p:ph type="title"/>
          </p:nvPr>
        </p:nvSpPr>
        <p:spPr>
          <a:xfrm>
            <a:off x="1266900" y="809200"/>
            <a:ext cx="7038900" cy="63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 Statement</a:t>
            </a:r>
            <a:endParaRPr/>
          </a:p>
        </p:txBody>
      </p:sp>
      <p:sp>
        <p:nvSpPr>
          <p:cNvPr id="286" name="Google Shape;286;p22"/>
          <p:cNvSpPr txBox="1"/>
          <p:nvPr/>
        </p:nvSpPr>
        <p:spPr>
          <a:xfrm>
            <a:off x="1266900" y="144699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0145AC"/>
                </a:solidFill>
                <a:latin typeface="Montserrat"/>
                <a:ea typeface="Montserrat"/>
                <a:cs typeface="Montserrat"/>
                <a:sym typeface="Montserrat"/>
              </a:rPr>
              <a:t>01</a:t>
            </a:r>
            <a:endParaRPr>
              <a:solidFill>
                <a:srgbClr val="0145AC"/>
              </a:solidFill>
            </a:endParaRPr>
          </a:p>
          <a:p>
            <a:pPr marL="0" lvl="0" indent="0" algn="l" rtl="0">
              <a:spcBef>
                <a:spcPts val="0"/>
              </a:spcBef>
              <a:spcAft>
                <a:spcPts val="0"/>
              </a:spcAft>
              <a:buNone/>
            </a:pPr>
            <a:endParaRPr sz="1300">
              <a:solidFill>
                <a:srgbClr val="FFFFFF"/>
              </a:solidFill>
            </a:endParaRPr>
          </a:p>
        </p:txBody>
      </p:sp>
      <p:sp>
        <p:nvSpPr>
          <p:cNvPr id="287" name="Google Shape;287;p22"/>
          <p:cNvSpPr txBox="1">
            <a:spLocks noGrp="1"/>
          </p:cNvSpPr>
          <p:nvPr>
            <p:ph type="body" idx="1"/>
          </p:nvPr>
        </p:nvSpPr>
        <p:spPr>
          <a:xfrm>
            <a:off x="1999800" y="144702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Clark Kent is a software engineer at the Daily Bugle and works remotely. He wants to workout to strengthen his muscles and core, but is unable to do so due to frequent work meetings.</a:t>
            </a:r>
            <a:endParaRPr>
              <a:solidFill>
                <a:srgbClr val="FFFFFF"/>
              </a:solidFill>
            </a:endParaRPr>
          </a:p>
        </p:txBody>
      </p:sp>
      <p:sp>
        <p:nvSpPr>
          <p:cNvPr id="288" name="Google Shape;288;p22"/>
          <p:cNvSpPr txBox="1"/>
          <p:nvPr/>
        </p:nvSpPr>
        <p:spPr>
          <a:xfrm>
            <a:off x="1266900" y="236183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89" name="Google Shape;289;p22"/>
          <p:cNvSpPr txBox="1">
            <a:spLocks noGrp="1"/>
          </p:cNvSpPr>
          <p:nvPr>
            <p:ph type="body" idx="1"/>
          </p:nvPr>
        </p:nvSpPr>
        <p:spPr>
          <a:xfrm>
            <a:off x="1999800" y="23618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solidFill>
                  <a:srgbClr val="FFFFFF"/>
                </a:solidFill>
              </a:rPr>
              <a:t>Bradley Martyn is a workout influencer on Instagram. He uses QuickFit to exercise and wants to motivate his followers to exercise by following his example. </a:t>
            </a:r>
            <a:endParaRPr dirty="0">
              <a:solidFill>
                <a:srgbClr val="FFFFFF"/>
              </a:solidFill>
            </a:endParaRPr>
          </a:p>
        </p:txBody>
      </p:sp>
      <p:sp>
        <p:nvSpPr>
          <p:cNvPr id="290" name="Google Shape;290;p22"/>
          <p:cNvSpPr txBox="1"/>
          <p:nvPr/>
        </p:nvSpPr>
        <p:spPr>
          <a:xfrm>
            <a:off x="1266900" y="327669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82C7A5"/>
                </a:solidFill>
                <a:latin typeface="Montserrat"/>
                <a:ea typeface="Montserrat"/>
                <a:cs typeface="Montserrat"/>
                <a:sym typeface="Montserrat"/>
              </a:rPr>
              <a:t>03</a:t>
            </a:r>
            <a:endParaRPr sz="1300">
              <a:solidFill>
                <a:srgbClr val="82C7A5"/>
              </a:solidFill>
            </a:endParaRPr>
          </a:p>
        </p:txBody>
      </p:sp>
      <p:sp>
        <p:nvSpPr>
          <p:cNvPr id="291" name="Google Shape;291;p22"/>
          <p:cNvSpPr txBox="1">
            <a:spLocks noGrp="1"/>
          </p:cNvSpPr>
          <p:nvPr>
            <p:ph type="body" idx="1"/>
          </p:nvPr>
        </p:nvSpPr>
        <p:spPr>
          <a:xfrm>
            <a:off x="1999800" y="32767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Gwen Stacy wants to exercise regularly but loses motivation when working out alone. Her friends, Peter Parker and Harry Osborn, are in similar positions and slowly stop working out to due life stresses.</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3"/>
          <p:cNvSpPr txBox="1">
            <a:spLocks noGrp="1"/>
          </p:cNvSpPr>
          <p:nvPr>
            <p:ph type="title"/>
          </p:nvPr>
        </p:nvSpPr>
        <p:spPr>
          <a:xfrm>
            <a:off x="1297500" y="543725"/>
            <a:ext cx="7038900" cy="5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Requirements</a:t>
            </a:r>
            <a:endParaRPr/>
          </a:p>
        </p:txBody>
      </p:sp>
      <p:sp>
        <p:nvSpPr>
          <p:cNvPr id="297" name="Google Shape;297;p23"/>
          <p:cNvSpPr txBox="1">
            <a:spLocks noGrp="1"/>
          </p:cNvSpPr>
          <p:nvPr>
            <p:ph type="body" idx="1"/>
          </p:nvPr>
        </p:nvSpPr>
        <p:spPr>
          <a:xfrm>
            <a:off x="1308388" y="1685275"/>
            <a:ext cx="3403200" cy="2911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GB" sz="1400"/>
              <a:t>Secure user authentication</a:t>
            </a:r>
            <a:endParaRPr sz="1400"/>
          </a:p>
          <a:p>
            <a:pPr marL="457200" lvl="0" indent="-317500" algn="l" rtl="0">
              <a:spcBef>
                <a:spcPts val="0"/>
              </a:spcBef>
              <a:spcAft>
                <a:spcPts val="0"/>
              </a:spcAft>
              <a:buSzPts val="1400"/>
              <a:buAutoNum type="arabicPeriod"/>
            </a:pPr>
            <a:r>
              <a:rPr lang="en-GB" sz="1400"/>
              <a:t>User has access to a wide range of exercises to choose from</a:t>
            </a:r>
            <a:endParaRPr sz="1400"/>
          </a:p>
          <a:p>
            <a:pPr marL="457200" lvl="0" indent="-317500" algn="l" rtl="0">
              <a:spcBef>
                <a:spcPts val="0"/>
              </a:spcBef>
              <a:spcAft>
                <a:spcPts val="0"/>
              </a:spcAft>
              <a:buSzPts val="1400"/>
              <a:buAutoNum type="arabicPeriod"/>
            </a:pPr>
            <a:r>
              <a:rPr lang="en-GB" sz="1400"/>
              <a:t>Ability to be recommend workouts based on input</a:t>
            </a:r>
            <a:endParaRPr sz="1400"/>
          </a:p>
          <a:p>
            <a:pPr marL="457200" lvl="0" indent="-317500" algn="l" rtl="0">
              <a:spcBef>
                <a:spcPts val="0"/>
              </a:spcBef>
              <a:spcAft>
                <a:spcPts val="0"/>
              </a:spcAft>
              <a:buSzPts val="1400"/>
              <a:buAutoNum type="arabicPeriod"/>
            </a:pPr>
            <a:r>
              <a:rPr lang="en-GB" sz="1400"/>
              <a:t>Display timer during workout</a:t>
            </a:r>
            <a:endParaRPr sz="1400"/>
          </a:p>
          <a:p>
            <a:pPr marL="457200" lvl="0" indent="-317500" algn="l" rtl="0">
              <a:spcBef>
                <a:spcPts val="0"/>
              </a:spcBef>
              <a:spcAft>
                <a:spcPts val="0"/>
              </a:spcAft>
              <a:buSzPts val="1400"/>
              <a:buAutoNum type="arabicPeriod"/>
            </a:pPr>
            <a:r>
              <a:rPr lang="en-GB" sz="1400"/>
              <a:t>Allow offline workout download</a:t>
            </a:r>
            <a:endParaRPr sz="1400"/>
          </a:p>
        </p:txBody>
      </p:sp>
      <p:sp>
        <p:nvSpPr>
          <p:cNvPr id="298" name="Google Shape;298;p23"/>
          <p:cNvSpPr txBox="1">
            <a:spLocks noGrp="1"/>
          </p:cNvSpPr>
          <p:nvPr>
            <p:ph type="body" idx="2"/>
          </p:nvPr>
        </p:nvSpPr>
        <p:spPr>
          <a:xfrm>
            <a:off x="4944109" y="1685275"/>
            <a:ext cx="3403200" cy="2911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GB" sz="1400"/>
              <a:t>Quick access to the timed workout session</a:t>
            </a:r>
            <a:endParaRPr sz="1400"/>
          </a:p>
          <a:p>
            <a:pPr marL="457200" lvl="0" indent="-317500" algn="l" rtl="0">
              <a:spcBef>
                <a:spcPts val="0"/>
              </a:spcBef>
              <a:spcAft>
                <a:spcPts val="0"/>
              </a:spcAft>
              <a:buSzPts val="1400"/>
              <a:buAutoNum type="arabicPeriod"/>
            </a:pPr>
            <a:r>
              <a:rPr lang="en-GB" sz="1400"/>
              <a:t>Easy to navigate / simple design</a:t>
            </a:r>
            <a:endParaRPr sz="1400"/>
          </a:p>
          <a:p>
            <a:pPr marL="457200" lvl="0" indent="-317500" algn="l" rtl="0">
              <a:spcBef>
                <a:spcPts val="0"/>
              </a:spcBef>
              <a:spcAft>
                <a:spcPts val="0"/>
              </a:spcAft>
              <a:buSzPts val="1400"/>
              <a:buAutoNum type="arabicPeriod"/>
            </a:pPr>
            <a:r>
              <a:rPr lang="en-GB" sz="1400"/>
              <a:t>Scalable for 10,000+ users</a:t>
            </a:r>
            <a:endParaRPr sz="1400"/>
          </a:p>
          <a:p>
            <a:pPr marL="457200" lvl="0" indent="-317500" algn="l" rtl="0">
              <a:spcBef>
                <a:spcPts val="0"/>
              </a:spcBef>
              <a:spcAft>
                <a:spcPts val="0"/>
              </a:spcAft>
              <a:buSzPts val="1400"/>
              <a:buAutoNum type="arabicPeriod"/>
            </a:pPr>
            <a:r>
              <a:rPr lang="en-GB" sz="1400"/>
              <a:t>Reliable </a:t>
            </a:r>
            <a:endParaRPr sz="1400"/>
          </a:p>
          <a:p>
            <a:pPr marL="457200" lvl="0" indent="-317500" algn="l" rtl="0">
              <a:spcBef>
                <a:spcPts val="0"/>
              </a:spcBef>
              <a:spcAft>
                <a:spcPts val="0"/>
              </a:spcAft>
              <a:buSzPts val="1400"/>
              <a:buAutoNum type="arabicPeriod"/>
            </a:pPr>
            <a:r>
              <a:rPr lang="en-GB" sz="1400"/>
              <a:t>Compatible with Apple and Android with built in watch app</a:t>
            </a:r>
            <a:endParaRPr sz="1400"/>
          </a:p>
        </p:txBody>
      </p:sp>
      <p:sp>
        <p:nvSpPr>
          <p:cNvPr id="299" name="Google Shape;299;p23"/>
          <p:cNvSpPr txBox="1"/>
          <p:nvPr/>
        </p:nvSpPr>
        <p:spPr>
          <a:xfrm>
            <a:off x="1286588" y="1235050"/>
            <a:ext cx="3403200" cy="37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chemeClr val="lt1"/>
                </a:solidFill>
                <a:latin typeface="Lato"/>
                <a:ea typeface="Lato"/>
                <a:cs typeface="Lato"/>
                <a:sym typeface="Lato"/>
              </a:rPr>
              <a:t>Functional</a:t>
            </a:r>
            <a:endParaRPr sz="1600">
              <a:solidFill>
                <a:schemeClr val="lt1"/>
              </a:solidFill>
              <a:latin typeface="Lato"/>
              <a:ea typeface="Lato"/>
              <a:cs typeface="Lato"/>
              <a:sym typeface="Lato"/>
            </a:endParaRPr>
          </a:p>
        </p:txBody>
      </p:sp>
      <p:sp>
        <p:nvSpPr>
          <p:cNvPr id="300" name="Google Shape;300;p23"/>
          <p:cNvSpPr txBox="1"/>
          <p:nvPr/>
        </p:nvSpPr>
        <p:spPr>
          <a:xfrm>
            <a:off x="4944113" y="1310575"/>
            <a:ext cx="3403200" cy="37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chemeClr val="lt1"/>
                </a:solidFill>
                <a:latin typeface="Lato"/>
                <a:ea typeface="Lato"/>
                <a:cs typeface="Lato"/>
                <a:sym typeface="Lato"/>
              </a:rPr>
              <a:t>Non-Functional</a:t>
            </a:r>
            <a:endParaRPr sz="16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4"/>
          <p:cNvSpPr txBox="1">
            <a:spLocks noGrp="1"/>
          </p:cNvSpPr>
          <p:nvPr>
            <p:ph type="title"/>
          </p:nvPr>
        </p:nvSpPr>
        <p:spPr>
          <a:xfrm>
            <a:off x="437850" y="1698400"/>
            <a:ext cx="2267400" cy="61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 Cases</a:t>
            </a:r>
            <a:endParaRPr/>
          </a:p>
        </p:txBody>
      </p:sp>
      <p:sp>
        <p:nvSpPr>
          <p:cNvPr id="306" name="Google Shape;306;p24"/>
          <p:cNvSpPr txBox="1">
            <a:spLocks noGrp="1"/>
          </p:cNvSpPr>
          <p:nvPr>
            <p:ph type="body" idx="1"/>
          </p:nvPr>
        </p:nvSpPr>
        <p:spPr>
          <a:xfrm>
            <a:off x="489750" y="2314900"/>
            <a:ext cx="2215500" cy="1070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8 cases described also cover solutions to the problem statements</a:t>
            </a:r>
            <a:endParaRPr>
              <a:solidFill>
                <a:schemeClr val="dk1"/>
              </a:solidFill>
              <a:highlight>
                <a:srgbClr val="FFFF00"/>
              </a:highlight>
            </a:endParaRPr>
          </a:p>
        </p:txBody>
      </p:sp>
      <p:pic>
        <p:nvPicPr>
          <p:cNvPr id="307" name="Google Shape;307;p24"/>
          <p:cNvPicPr preferRelativeResize="0"/>
          <p:nvPr/>
        </p:nvPicPr>
        <p:blipFill>
          <a:blip r:embed="rId3">
            <a:alphaModFix/>
          </a:blip>
          <a:stretch>
            <a:fillRect/>
          </a:stretch>
        </p:blipFill>
        <p:spPr>
          <a:xfrm>
            <a:off x="3565444" y="0"/>
            <a:ext cx="5578557"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Incremental Agile SDLC Model</a:t>
            </a:r>
            <a:endParaRPr/>
          </a:p>
        </p:txBody>
      </p:sp>
      <p:sp>
        <p:nvSpPr>
          <p:cNvPr id="313" name="Google Shape;313;p25"/>
          <p:cNvSpPr txBox="1"/>
          <p:nvPr/>
        </p:nvSpPr>
        <p:spPr>
          <a:xfrm>
            <a:off x="812750" y="1660800"/>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Why we chose this model</a:t>
            </a:r>
            <a:endParaRPr/>
          </a:p>
        </p:txBody>
      </p:sp>
      <p:sp>
        <p:nvSpPr>
          <p:cNvPr id="314" name="Google Shape;314;p25"/>
          <p:cNvSpPr txBox="1"/>
          <p:nvPr/>
        </p:nvSpPr>
        <p:spPr>
          <a:xfrm>
            <a:off x="812750" y="2210600"/>
            <a:ext cx="2127000" cy="843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000">
                <a:solidFill>
                  <a:srgbClr val="D9D9D9"/>
                </a:solidFill>
                <a:latin typeface="Lato"/>
                <a:ea typeface="Lato"/>
                <a:cs typeface="Lato"/>
                <a:sym typeface="Lato"/>
              </a:rPr>
              <a:t>While we had knew our main specifications, we wanted to make it easier to implement new features through the process</a:t>
            </a:r>
            <a:endParaRPr sz="1000">
              <a:solidFill>
                <a:srgbClr val="D9D9D9"/>
              </a:solidFill>
              <a:latin typeface="Lato"/>
              <a:ea typeface="Lato"/>
              <a:cs typeface="Lato"/>
              <a:sym typeface="Lato"/>
            </a:endParaRPr>
          </a:p>
        </p:txBody>
      </p:sp>
      <p:sp>
        <p:nvSpPr>
          <p:cNvPr id="315" name="Google Shape;315;p25"/>
          <p:cNvSpPr txBox="1"/>
          <p:nvPr/>
        </p:nvSpPr>
        <p:spPr>
          <a:xfrm>
            <a:off x="812750" y="3186938"/>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Adaptability to User Feedback</a:t>
            </a:r>
            <a:endParaRPr/>
          </a:p>
        </p:txBody>
      </p:sp>
      <p:sp>
        <p:nvSpPr>
          <p:cNvPr id="316" name="Google Shape;316;p25"/>
          <p:cNvSpPr txBox="1"/>
          <p:nvPr/>
        </p:nvSpPr>
        <p:spPr>
          <a:xfrm>
            <a:off x="812750" y="3763375"/>
            <a:ext cx="22437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000">
                <a:solidFill>
                  <a:srgbClr val="D9D9D9"/>
                </a:solidFill>
                <a:latin typeface="Lato"/>
                <a:ea typeface="Lato"/>
                <a:cs typeface="Lato"/>
                <a:sym typeface="Lato"/>
              </a:rPr>
              <a:t>Agile allows you to incorporate user feedback after each increment, validating the app to align with our requirements</a:t>
            </a:r>
            <a:endParaRPr sz="1000">
              <a:solidFill>
                <a:srgbClr val="D9D9D9"/>
              </a:solidFill>
              <a:latin typeface="Lato"/>
              <a:ea typeface="Lato"/>
              <a:cs typeface="Lato"/>
              <a:sym typeface="Lato"/>
            </a:endParaRPr>
          </a:p>
        </p:txBody>
      </p:sp>
      <p:sp>
        <p:nvSpPr>
          <p:cNvPr id="317" name="Google Shape;317;p25"/>
          <p:cNvSpPr txBox="1"/>
          <p:nvPr/>
        </p:nvSpPr>
        <p:spPr>
          <a:xfrm>
            <a:off x="6190673" y="1676525"/>
            <a:ext cx="22119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Faster delivery of Usable Features</a:t>
            </a:r>
            <a:endParaRPr/>
          </a:p>
        </p:txBody>
      </p:sp>
      <p:sp>
        <p:nvSpPr>
          <p:cNvPr id="318" name="Google Shape;318;p25"/>
          <p:cNvSpPr txBox="1"/>
          <p:nvPr/>
        </p:nvSpPr>
        <p:spPr>
          <a:xfrm>
            <a:off x="6190675" y="2210600"/>
            <a:ext cx="2211900" cy="78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000">
                <a:solidFill>
                  <a:srgbClr val="D9D9D9"/>
                </a:solidFill>
                <a:latin typeface="Lato"/>
                <a:ea typeface="Lato"/>
                <a:cs typeface="Lato"/>
                <a:sym typeface="Lato"/>
              </a:rPr>
              <a:t>Users get early access to the app with basic functionality, allowing you to generate interest, gather feedback, and verify functionality</a:t>
            </a:r>
            <a:endParaRPr sz="1000">
              <a:solidFill>
                <a:srgbClr val="D9D9D9"/>
              </a:solidFill>
              <a:latin typeface="Lato"/>
              <a:ea typeface="Lato"/>
              <a:cs typeface="Lato"/>
              <a:sym typeface="Lato"/>
            </a:endParaRPr>
          </a:p>
        </p:txBody>
      </p:sp>
      <p:sp>
        <p:nvSpPr>
          <p:cNvPr id="319" name="Google Shape;319;p25"/>
          <p:cNvSpPr txBox="1"/>
          <p:nvPr/>
        </p:nvSpPr>
        <p:spPr>
          <a:xfrm>
            <a:off x="6224550" y="3187000"/>
            <a:ext cx="21624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Prioritize essential features</a:t>
            </a:r>
            <a:endParaRPr/>
          </a:p>
        </p:txBody>
      </p:sp>
      <p:sp>
        <p:nvSpPr>
          <p:cNvPr id="320" name="Google Shape;320;p25"/>
          <p:cNvSpPr txBox="1"/>
          <p:nvPr/>
        </p:nvSpPr>
        <p:spPr>
          <a:xfrm>
            <a:off x="6224550" y="3763375"/>
            <a:ext cx="23154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000">
                <a:solidFill>
                  <a:srgbClr val="D9D9D9"/>
                </a:solidFill>
                <a:latin typeface="Lato"/>
                <a:ea typeface="Lato"/>
                <a:cs typeface="Lato"/>
                <a:sym typeface="Lato"/>
              </a:rPr>
              <a:t>This approach allows us to prioritize essential features initially and introduce advanced features over time</a:t>
            </a:r>
            <a:endParaRPr sz="1000">
              <a:solidFill>
                <a:srgbClr val="D9D9D9"/>
              </a:solidFill>
              <a:latin typeface="Lato"/>
              <a:ea typeface="Lato"/>
              <a:cs typeface="Lato"/>
              <a:sym typeface="Lato"/>
            </a:endParaRPr>
          </a:p>
        </p:txBody>
      </p:sp>
      <p:cxnSp>
        <p:nvCxnSpPr>
          <p:cNvPr id="321" name="Google Shape;321;p25"/>
          <p:cNvCxnSpPr/>
          <p:nvPr/>
        </p:nvCxnSpPr>
        <p:spPr>
          <a:xfrm flipH="1">
            <a:off x="780745" y="1479063"/>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322" name="Google Shape;322;p25"/>
          <p:cNvCxnSpPr/>
          <p:nvPr/>
        </p:nvCxnSpPr>
        <p:spPr>
          <a:xfrm flipH="1">
            <a:off x="7808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323" name="Google Shape;323;p25"/>
          <p:cNvCxnSpPr/>
          <p:nvPr/>
        </p:nvCxnSpPr>
        <p:spPr>
          <a:xfrm flipH="1">
            <a:off x="61015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324" name="Google Shape;324;p25"/>
          <p:cNvCxnSpPr/>
          <p:nvPr/>
        </p:nvCxnSpPr>
        <p:spPr>
          <a:xfrm flipH="1">
            <a:off x="780745" y="4455175"/>
            <a:ext cx="7596300" cy="10500"/>
          </a:xfrm>
          <a:prstGeom prst="straightConnector1">
            <a:avLst/>
          </a:prstGeom>
          <a:noFill/>
          <a:ln w="9525" cap="flat" cmpd="sng">
            <a:solidFill>
              <a:srgbClr val="B7B7B7"/>
            </a:solidFill>
            <a:prstDash val="solid"/>
            <a:round/>
            <a:headEnd type="none" w="med" len="med"/>
            <a:tailEnd type="none" w="med" len="med"/>
          </a:ln>
        </p:spPr>
      </p:cxnSp>
      <p:sp>
        <p:nvSpPr>
          <p:cNvPr id="325" name="Google Shape;325;p25"/>
          <p:cNvSpPr/>
          <p:nvPr/>
        </p:nvSpPr>
        <p:spPr>
          <a:xfrm>
            <a:off x="3171573" y="1660783"/>
            <a:ext cx="2787300" cy="2787300"/>
          </a:xfrm>
          <a:prstGeom prst="pie">
            <a:avLst>
              <a:gd name="adj1" fmla="val 10795717"/>
              <a:gd name="adj2" fmla="val 16201261"/>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rot="5400000">
            <a:off x="3171560" y="1660783"/>
            <a:ext cx="2787300" cy="2787300"/>
          </a:xfrm>
          <a:prstGeom prst="pie">
            <a:avLst>
              <a:gd name="adj1" fmla="val 10795717"/>
              <a:gd name="adj2" fmla="val 16201261"/>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rot="10800000">
            <a:off x="3171560" y="1660768"/>
            <a:ext cx="2787300" cy="2787300"/>
          </a:xfrm>
          <a:prstGeom prst="pie">
            <a:avLst>
              <a:gd name="adj1" fmla="val 10795717"/>
              <a:gd name="adj2" fmla="val 16201261"/>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rot="-5400000">
            <a:off x="3171573" y="1660768"/>
            <a:ext cx="2787300" cy="2787300"/>
          </a:xfrm>
          <a:prstGeom prst="pie">
            <a:avLst>
              <a:gd name="adj1" fmla="val 10795717"/>
              <a:gd name="adj2" fmla="val 16201261"/>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329;p25"/>
          <p:cNvGrpSpPr/>
          <p:nvPr/>
        </p:nvGrpSpPr>
        <p:grpSpPr>
          <a:xfrm>
            <a:off x="3078687" y="2700858"/>
            <a:ext cx="737729" cy="737729"/>
            <a:chOff x="2920647" y="2157958"/>
            <a:chExt cx="827700" cy="827700"/>
          </a:xfrm>
        </p:grpSpPr>
        <p:sp>
          <p:nvSpPr>
            <p:cNvPr id="330" name="Google Shape;330;p25"/>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rot="248723">
              <a:off x="3023158" y="2234335"/>
              <a:ext cx="655715" cy="655993"/>
            </a:xfrm>
            <a:prstGeom prst="chord">
              <a:avLst>
                <a:gd name="adj1" fmla="val 2500565"/>
                <a:gd name="adj2" fmla="val 1811979"/>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25"/>
          <p:cNvSpPr txBox="1"/>
          <p:nvPr/>
        </p:nvSpPr>
        <p:spPr>
          <a:xfrm>
            <a:off x="3199194"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grpSp>
        <p:nvGrpSpPr>
          <p:cNvPr id="333" name="Google Shape;333;p25"/>
          <p:cNvGrpSpPr/>
          <p:nvPr/>
        </p:nvGrpSpPr>
        <p:grpSpPr>
          <a:xfrm rot="-5400000">
            <a:off x="4225338" y="3802929"/>
            <a:ext cx="737729" cy="737729"/>
            <a:chOff x="2920647" y="2157958"/>
            <a:chExt cx="827700" cy="827700"/>
          </a:xfrm>
        </p:grpSpPr>
        <p:sp>
          <p:nvSpPr>
            <p:cNvPr id="334" name="Google Shape;334;p25"/>
            <p:cNvSpPr/>
            <p:nvPr/>
          </p:nvSpPr>
          <p:spPr>
            <a:xfrm rot="2368348">
              <a:off x="3040494" y="2277805"/>
              <a:ext cx="588007" cy="588007"/>
            </a:xfrm>
            <a:prstGeom prst="pie">
              <a:avLst>
                <a:gd name="adj1" fmla="val 18953478"/>
                <a:gd name="adj2" fmla="val 8381030"/>
              </a:avLst>
            </a:prstGeom>
            <a:solidFill>
              <a:srgbClr val="2196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rot="248723">
              <a:off x="3023158" y="2234335"/>
              <a:ext cx="655715" cy="655993"/>
            </a:xfrm>
            <a:prstGeom prst="chord">
              <a:avLst>
                <a:gd name="adj1" fmla="val 2500565"/>
                <a:gd name="adj2" fmla="val 1811979"/>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 name="Google Shape;336;p25"/>
          <p:cNvSpPr txBox="1"/>
          <p:nvPr/>
        </p:nvSpPr>
        <p:spPr>
          <a:xfrm>
            <a:off x="4320431" y="397094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grpSp>
        <p:nvGrpSpPr>
          <p:cNvPr id="337" name="Google Shape;337;p25"/>
          <p:cNvGrpSpPr/>
          <p:nvPr/>
        </p:nvGrpSpPr>
        <p:grpSpPr>
          <a:xfrm>
            <a:off x="5313093" y="2700655"/>
            <a:ext cx="737804" cy="737804"/>
            <a:chOff x="5428888" y="2158023"/>
            <a:chExt cx="828900" cy="828900"/>
          </a:xfrm>
        </p:grpSpPr>
        <p:sp>
          <p:nvSpPr>
            <p:cNvPr id="338" name="Google Shape;338;p25"/>
            <p:cNvSpPr/>
            <p:nvPr/>
          </p:nvSpPr>
          <p:spPr>
            <a:xfrm rot="-8431175">
              <a:off x="5548912" y="2278047"/>
              <a:ext cx="588851" cy="588851"/>
            </a:xfrm>
            <a:prstGeom prst="pie">
              <a:avLst>
                <a:gd name="adj1" fmla="val 19686997"/>
                <a:gd name="adj2" fmla="val 7771013"/>
              </a:avLst>
            </a:prstGeom>
            <a:solidFill>
              <a:srgbClr val="1976D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rot="-10551618">
              <a:off x="5498383" y="2253584"/>
              <a:ext cx="656613" cy="656891"/>
            </a:xfrm>
            <a:prstGeom prst="chord">
              <a:avLst>
                <a:gd name="adj1" fmla="val 2500565"/>
                <a:gd name="adj2" fmla="val 1811979"/>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25"/>
          <p:cNvSpPr txBox="1"/>
          <p:nvPr/>
        </p:nvSpPr>
        <p:spPr>
          <a:xfrm>
            <a:off x="5404083"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nvGrpSpPr>
          <p:cNvPr id="341" name="Google Shape;341;p25"/>
          <p:cNvGrpSpPr/>
          <p:nvPr/>
        </p:nvGrpSpPr>
        <p:grpSpPr>
          <a:xfrm rot="5400000">
            <a:off x="4193370" y="1569752"/>
            <a:ext cx="737729" cy="737729"/>
            <a:chOff x="2920647" y="2157958"/>
            <a:chExt cx="827700" cy="827700"/>
          </a:xfrm>
        </p:grpSpPr>
        <p:sp>
          <p:nvSpPr>
            <p:cNvPr id="342" name="Google Shape;342;p25"/>
            <p:cNvSpPr/>
            <p:nvPr/>
          </p:nvSpPr>
          <p:spPr>
            <a:xfrm rot="2368348">
              <a:off x="3040494" y="2277805"/>
              <a:ext cx="588007" cy="588007"/>
            </a:xfrm>
            <a:prstGeom prst="pie">
              <a:avLst>
                <a:gd name="adj1" fmla="val 18953478"/>
                <a:gd name="adj2" fmla="val 8381030"/>
              </a:avLst>
            </a:prstGeom>
            <a:solidFill>
              <a:srgbClr val="0D47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rot="248723">
              <a:off x="3023158" y="2234335"/>
              <a:ext cx="655715" cy="655993"/>
            </a:xfrm>
            <a:prstGeom prst="chord">
              <a:avLst>
                <a:gd name="adj1" fmla="val 2500565"/>
                <a:gd name="adj2" fmla="val 1811979"/>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5"/>
          <p:cNvSpPr txBox="1"/>
          <p:nvPr/>
        </p:nvSpPr>
        <p:spPr>
          <a:xfrm>
            <a:off x="4320431" y="1765093"/>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345" name="Google Shape;345;p25"/>
          <p:cNvSpPr/>
          <p:nvPr/>
        </p:nvSpPr>
        <p:spPr>
          <a:xfrm>
            <a:off x="3753714" y="2242913"/>
            <a:ext cx="1623000" cy="1623000"/>
          </a:xfrm>
          <a:prstGeom prst="ellipse">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6b6dd5b-f02f-441a-99a0-162ac5060bd2}" enabled="0" method="" siteId="{f6b6dd5b-f02f-441a-99a0-162ac5060bd2}" removed="1"/>
</clbl:labelList>
</file>

<file path=docProps/app.xml><?xml version="1.0" encoding="utf-8"?>
<Properties xmlns="http://schemas.openxmlformats.org/officeDocument/2006/extended-properties" xmlns:vt="http://schemas.openxmlformats.org/officeDocument/2006/docPropsVTypes">
  <TotalTime>0</TotalTime>
  <Words>1389</Words>
  <Application>Microsoft Office PowerPoint</Application>
  <PresentationFormat>On-screen Show (16:9)</PresentationFormat>
  <Paragraphs>149</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Lato</vt:lpstr>
      <vt:lpstr>Average</vt:lpstr>
      <vt:lpstr>Roboto Mono</vt:lpstr>
      <vt:lpstr>Montserrat</vt:lpstr>
      <vt:lpstr>Roboto</vt:lpstr>
      <vt:lpstr>Arial</vt:lpstr>
      <vt:lpstr>Focus</vt:lpstr>
      <vt:lpstr>QuickFit:  The Micro-Fitness App</vt:lpstr>
      <vt:lpstr>Table of Contents</vt:lpstr>
      <vt:lpstr>Introduction</vt:lpstr>
      <vt:lpstr>Users</vt:lpstr>
      <vt:lpstr>User Diagram</vt:lpstr>
      <vt:lpstr>Problem Statement</vt:lpstr>
      <vt:lpstr>Requirements</vt:lpstr>
      <vt:lpstr>Use Cases</vt:lpstr>
      <vt:lpstr>Incremental Agile SDLC Model</vt:lpstr>
      <vt:lpstr>Incremental Cycles</vt:lpstr>
      <vt:lpstr>Client Server  Architecture</vt:lpstr>
      <vt:lpstr>PowerPoint Presentation</vt:lpstr>
      <vt:lpstr>Interfaces</vt:lpstr>
      <vt:lpstr>Design Patterns</vt:lpstr>
      <vt:lpstr>Design Principles</vt:lpstr>
      <vt:lpstr>Testing Plan</vt:lpstr>
      <vt:lpstr>Spotlight on mobile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Ishaan B Shete</cp:lastModifiedBy>
  <cp:revision>1</cp:revision>
  <dcterms:modified xsi:type="dcterms:W3CDTF">2025-01-03T10:38:41Z</dcterms:modified>
</cp:coreProperties>
</file>